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4" r:id="rId3"/>
    <p:sldId id="270" r:id="rId4"/>
    <p:sldId id="276" r:id="rId5"/>
    <p:sldId id="272" r:id="rId6"/>
    <p:sldId id="277" r:id="rId7"/>
    <p:sldId id="259" r:id="rId8"/>
    <p:sldId id="260" r:id="rId9"/>
    <p:sldId id="257" r:id="rId10"/>
    <p:sldId id="258" r:id="rId11"/>
    <p:sldId id="278" r:id="rId12"/>
    <p:sldId id="261" r:id="rId13"/>
    <p:sldId id="262" r:id="rId14"/>
    <p:sldId id="263" r:id="rId15"/>
    <p:sldId id="285" r:id="rId16"/>
    <p:sldId id="275" r:id="rId17"/>
    <p:sldId id="273" r:id="rId18"/>
    <p:sldId id="279" r:id="rId19"/>
    <p:sldId id="280" r:id="rId20"/>
    <p:sldId id="286" r:id="rId21"/>
    <p:sldId id="282" r:id="rId22"/>
    <p:sldId id="283" r:id="rId23"/>
    <p:sldId id="281" r:id="rId24"/>
    <p:sldId id="265" r:id="rId25"/>
    <p:sldId id="266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99" autoAdjust="0"/>
    <p:restoredTop sz="94643" autoAdjust="0"/>
  </p:normalViewPr>
  <p:slideViewPr>
    <p:cSldViewPr>
      <p:cViewPr varScale="1">
        <p:scale>
          <a:sx n="69" d="100"/>
          <a:sy n="69" d="100"/>
        </p:scale>
        <p:origin x="-7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tarusers.org/" TargetMode="External"/><Relationship Id="rId2" Type="http://schemas.openxmlformats.org/officeDocument/2006/relationships/hyperlink" Target="http://www.dstarinfo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D-STAR </a:t>
            </a:r>
            <a:r>
              <a:rPr lang="en-US" dirty="0" smtClean="0"/>
              <a:t>Operations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 Woodrick WA4YIH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Repeaters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 smtClean="0"/>
              <a:t>Frequency</a:t>
            </a:r>
            <a:endParaRPr lang="en-US" dirty="0"/>
          </a:p>
          <a:p>
            <a:r>
              <a:rPr lang="en-US" dirty="0"/>
              <a:t>Offset (direction and amount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Mode</a:t>
            </a:r>
            <a:endParaRPr lang="en-US" dirty="0"/>
          </a:p>
          <a:p>
            <a:r>
              <a:rPr lang="en-US" dirty="0" smtClean="0"/>
              <a:t>Repeater Call Signs</a:t>
            </a:r>
          </a:p>
        </p:txBody>
      </p:sp>
    </p:spTree>
    <p:extLst>
      <p:ext uri="{BB962C8B-B14F-4D97-AF65-F5344CB8AC3E}">
        <p14:creationId xmlns:p14="http://schemas.microsoft.com/office/powerpoint/2010/main" val="33097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Call Sign Fields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URs is </a:t>
            </a:r>
            <a:r>
              <a:rPr lang="en-US" dirty="0" err="1" smtClean="0"/>
              <a:t>MYne</a:t>
            </a:r>
            <a:r>
              <a:rPr lang="en-US" dirty="0" smtClean="0"/>
              <a:t> and </a:t>
            </a:r>
            <a:r>
              <a:rPr lang="en-US" dirty="0" err="1" smtClean="0"/>
              <a:t>MYne</a:t>
            </a:r>
            <a:r>
              <a:rPr lang="en-US" dirty="0" smtClean="0"/>
              <a:t> is 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D-STAR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Set Frequency</a:t>
            </a:r>
          </a:p>
          <a:p>
            <a:r>
              <a:rPr lang="en-US" dirty="0" smtClean="0"/>
              <a:t>Set Offset direction and amount</a:t>
            </a:r>
          </a:p>
          <a:p>
            <a:r>
              <a:rPr lang="en-US" dirty="0" smtClean="0"/>
              <a:t>Set Mode</a:t>
            </a:r>
          </a:p>
          <a:p>
            <a:r>
              <a:rPr lang="en-US" dirty="0" smtClean="0"/>
              <a:t>Set Your call sign in MY field</a:t>
            </a:r>
          </a:p>
          <a:p>
            <a:r>
              <a:rPr lang="en-US" dirty="0" smtClean="0"/>
              <a:t>Place CQCQCQ in UR field</a:t>
            </a:r>
          </a:p>
          <a:p>
            <a:r>
              <a:rPr lang="en-US" dirty="0" smtClean="0"/>
              <a:t>Set repeater call sign in RPT1 and RPT2 fields</a:t>
            </a:r>
          </a:p>
          <a:p>
            <a:pPr lvl="1"/>
            <a:r>
              <a:rPr lang="en-US" dirty="0" smtClean="0"/>
              <a:t>In last character (8</a:t>
            </a:r>
            <a:r>
              <a:rPr lang="en-US" baseline="30000" dirty="0" smtClean="0"/>
              <a:t>th</a:t>
            </a:r>
            <a:r>
              <a:rPr lang="en-US" dirty="0" smtClean="0"/>
              <a:t>) of the RPT1, place module</a:t>
            </a:r>
          </a:p>
          <a:p>
            <a:pPr lvl="1"/>
            <a:r>
              <a:rPr lang="en-US" dirty="0" smtClean="0"/>
              <a:t>In last character (8</a:t>
            </a:r>
            <a:r>
              <a:rPr lang="en-US" baseline="30000" dirty="0" smtClean="0"/>
              <a:t>th</a:t>
            </a:r>
            <a:r>
              <a:rPr lang="en-US" dirty="0" smtClean="0"/>
              <a:t>) of the RPT2, place “G”</a:t>
            </a:r>
          </a:p>
        </p:txBody>
      </p:sp>
    </p:spTree>
    <p:extLst>
      <p:ext uri="{BB962C8B-B14F-4D97-AF65-F5344CB8AC3E}">
        <p14:creationId xmlns:p14="http://schemas.microsoft.com/office/powerpoint/2010/main" val="1865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Lettering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Supported Worldwide, except Japan</a:t>
            </a:r>
          </a:p>
          <a:p>
            <a:pPr lvl="1"/>
            <a:r>
              <a:rPr lang="en-US" dirty="0" smtClean="0"/>
              <a:t>1.2 GHz Voice	A</a:t>
            </a:r>
          </a:p>
          <a:p>
            <a:pPr lvl="1"/>
            <a:r>
              <a:rPr lang="en-US" dirty="0" smtClean="0"/>
              <a:t>440 MHz Voice	B</a:t>
            </a:r>
          </a:p>
          <a:p>
            <a:pPr lvl="1"/>
            <a:r>
              <a:rPr lang="en-US" dirty="0" smtClean="0"/>
              <a:t>144 MHz Voice	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– Basic Repeater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for KJ4BDF Repeater</a:t>
            </a:r>
            <a:br>
              <a:rPr lang="en-US" dirty="0" smtClean="0"/>
            </a:br>
            <a:r>
              <a:rPr lang="en-US" dirty="0" smtClean="0"/>
              <a:t>440.725 MHz +5.0 MHz Offset</a:t>
            </a:r>
          </a:p>
          <a:p>
            <a:pPr lvl="1"/>
            <a:r>
              <a:rPr lang="en-US" dirty="0" smtClean="0"/>
              <a:t>MY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WA4YIH</a:t>
            </a:r>
          </a:p>
          <a:p>
            <a:pPr lvl="1"/>
            <a:r>
              <a:rPr lang="en-US" dirty="0" smtClean="0"/>
              <a:t>UR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CQCQCQ</a:t>
            </a:r>
          </a:p>
          <a:p>
            <a:pPr lvl="1"/>
            <a:r>
              <a:rPr lang="en-US" dirty="0" smtClean="0"/>
              <a:t>RPT1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KJ4BDF</a:t>
            </a:r>
            <a:r>
              <a:rPr lang="en-US" dirty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 lvl="1"/>
            <a:r>
              <a:rPr lang="en-US" dirty="0" smtClean="0"/>
              <a:t>RPT2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KJ4BDF</a:t>
            </a:r>
            <a:r>
              <a:rPr lang="en-US" dirty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</a:t>
            </a:r>
          </a:p>
          <a:p>
            <a:pPr lvl="1"/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/>
              <a:t>" </a:t>
            </a:r>
            <a:r>
              <a:rPr lang="en-US" dirty="0"/>
              <a:t>represents a space </a:t>
            </a:r>
            <a:br>
              <a:rPr lang="en-US" dirty="0"/>
            </a:b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else can I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1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DPLUS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 – Gateway</a:t>
            </a:r>
          </a:p>
          <a:p>
            <a:r>
              <a:rPr lang="en-US" dirty="0" smtClean="0"/>
              <a:t>E - Echo Test</a:t>
            </a:r>
          </a:p>
          <a:p>
            <a:r>
              <a:rPr lang="en-US" dirty="0" smtClean="0"/>
              <a:t>I – Identification</a:t>
            </a:r>
          </a:p>
          <a:p>
            <a:r>
              <a:rPr lang="en-US" dirty="0" smtClean="0"/>
              <a:t>L – Link Repeater</a:t>
            </a:r>
          </a:p>
          <a:p>
            <a:r>
              <a:rPr lang="en-US" dirty="0" smtClean="0"/>
              <a:t>U – Unlink Repeater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– Echo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for KJ4BDF Repeater</a:t>
            </a:r>
            <a:br>
              <a:rPr lang="en-US" dirty="0" smtClean="0"/>
            </a:br>
            <a:r>
              <a:rPr lang="en-US" dirty="0" smtClean="0"/>
              <a:t>440.725 MHz +5.0 MHz Offset</a:t>
            </a:r>
          </a:p>
          <a:p>
            <a:pPr lvl="1"/>
            <a:r>
              <a:rPr lang="en-US" dirty="0" smtClean="0"/>
              <a:t>MY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WA4YIH</a:t>
            </a:r>
          </a:p>
          <a:p>
            <a:pPr lvl="1"/>
            <a:r>
              <a:rPr lang="en-US" dirty="0" smtClean="0"/>
              <a:t>UR	</a:t>
            </a:r>
            <a:r>
              <a:rPr lang="en-US" dirty="0" smtClean="0">
                <a:latin typeface="Courier New"/>
                <a:cs typeface="Courier New"/>
                <a:sym typeface="Wingdings"/>
              </a:rPr>
              <a:t>▪▪▪▪▪▪▪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/>
              </a:rPr>
              <a:t>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RPT1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KJ4BDF</a:t>
            </a:r>
            <a:r>
              <a:rPr lang="en-US" dirty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 lvl="1"/>
            <a:r>
              <a:rPr lang="en-US" dirty="0" smtClean="0"/>
              <a:t>RPT2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KJ4BDF</a:t>
            </a:r>
            <a:r>
              <a:rPr lang="en-US" dirty="0" smtClean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/>
              </a:rPr>
              <a:t>G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/>
              <a:t>" </a:t>
            </a:r>
            <a:r>
              <a:rPr lang="en-US" dirty="0"/>
              <a:t>represents a space </a:t>
            </a:r>
            <a:br>
              <a:rPr lang="en-US" dirty="0"/>
            </a:b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–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for KJ4BDF Repeater</a:t>
            </a:r>
            <a:br>
              <a:rPr lang="en-US" dirty="0" smtClean="0"/>
            </a:br>
            <a:r>
              <a:rPr lang="en-US" dirty="0" smtClean="0"/>
              <a:t>440.725 MHz +5.0 MHz Offset</a:t>
            </a:r>
          </a:p>
          <a:p>
            <a:pPr lvl="1"/>
            <a:r>
              <a:rPr lang="en-US" dirty="0" smtClean="0"/>
              <a:t>MY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WA4YIH</a:t>
            </a:r>
          </a:p>
          <a:p>
            <a:pPr lvl="1"/>
            <a:r>
              <a:rPr lang="en-US" dirty="0" smtClean="0"/>
              <a:t>UR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REF002AL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RPT1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KJ4BDF</a:t>
            </a:r>
            <a:r>
              <a:rPr lang="en-US" dirty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 lvl="1"/>
            <a:r>
              <a:rPr lang="en-US" dirty="0" smtClean="0"/>
              <a:t>RPT2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KJ4BDF</a:t>
            </a:r>
            <a:r>
              <a:rPr lang="en-US" dirty="0" smtClean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/>
              </a:rPr>
              <a:t>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/>
              <a:t>" </a:t>
            </a:r>
            <a:r>
              <a:rPr lang="en-US" dirty="0"/>
              <a:t>represents a space </a:t>
            </a:r>
            <a:br>
              <a:rPr lang="en-US" dirty="0"/>
            </a:b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– </a:t>
            </a:r>
            <a:r>
              <a:rPr lang="en-US" dirty="0" err="1" smtClean="0"/>
              <a:t>UnLinking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for KJ4BDF Repeater</a:t>
            </a:r>
            <a:br>
              <a:rPr lang="en-US" dirty="0" smtClean="0"/>
            </a:br>
            <a:r>
              <a:rPr lang="en-US" dirty="0" smtClean="0"/>
              <a:t>440.725 MHz +5.0 MHz Offset</a:t>
            </a:r>
          </a:p>
          <a:p>
            <a:pPr lvl="1"/>
            <a:r>
              <a:rPr lang="en-US" dirty="0" smtClean="0"/>
              <a:t>MY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WA4YIH</a:t>
            </a:r>
          </a:p>
          <a:p>
            <a:pPr lvl="1"/>
            <a:r>
              <a:rPr lang="en-US" dirty="0" smtClean="0"/>
              <a:t>UR	</a:t>
            </a:r>
            <a:r>
              <a:rPr lang="en-US" dirty="0" smtClean="0">
                <a:latin typeface="Courier New"/>
                <a:cs typeface="Courier New"/>
                <a:sym typeface="Wingdings"/>
              </a:rPr>
              <a:t>▪▪▪▪▪▪▪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U</a:t>
            </a:r>
          </a:p>
          <a:p>
            <a:pPr lvl="1"/>
            <a:r>
              <a:rPr lang="en-US" dirty="0" smtClean="0"/>
              <a:t>RPT1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KJ4BDF</a:t>
            </a:r>
            <a:r>
              <a:rPr lang="en-US" dirty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 lvl="1"/>
            <a:r>
              <a:rPr lang="en-US" dirty="0" smtClean="0"/>
              <a:t>RPT2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KJ4BDF</a:t>
            </a:r>
            <a:r>
              <a:rPr lang="en-US" dirty="0" smtClean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/>
              </a:rPr>
              <a:t>G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320040" lvl="1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/>
              <a:t>" </a:t>
            </a:r>
            <a:r>
              <a:rPr lang="en-US" dirty="0"/>
              <a:t>represents a space </a:t>
            </a:r>
            <a:br>
              <a:rPr lang="en-US" dirty="0"/>
            </a:b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Functions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I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Sign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for KJ4BDF Repeater</a:t>
            </a:r>
            <a:br>
              <a:rPr lang="en-US" dirty="0" smtClean="0"/>
            </a:br>
            <a:r>
              <a:rPr lang="en-US" dirty="0" smtClean="0"/>
              <a:t>440.725 MHz +5.0 MHz Offset</a:t>
            </a:r>
          </a:p>
          <a:p>
            <a:pPr lvl="1"/>
            <a:r>
              <a:rPr lang="en-US" dirty="0" smtClean="0"/>
              <a:t>MY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WA4YIH</a:t>
            </a:r>
          </a:p>
          <a:p>
            <a:pPr lvl="1"/>
            <a:r>
              <a:rPr lang="en-US" dirty="0" smtClean="0"/>
              <a:t>UR	</a:t>
            </a:r>
            <a:r>
              <a:rPr lang="en-US" dirty="0" smtClean="0">
                <a:latin typeface="Courier New"/>
                <a:cs typeface="Courier New"/>
                <a:sym typeface="Wingdings"/>
              </a:rPr>
              <a:t>WB4QDX</a:t>
            </a:r>
            <a:r>
              <a:rPr lang="en-US" dirty="0" smtClean="0">
                <a:latin typeface="Courier New"/>
                <a:cs typeface="Courier New"/>
                <a:sym typeface="Wingdings"/>
              </a:rPr>
              <a:t>▪▪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RPT1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KJ4BDF</a:t>
            </a:r>
            <a:r>
              <a:rPr lang="en-US" dirty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 lvl="1"/>
            <a:r>
              <a:rPr lang="en-US" dirty="0" smtClean="0"/>
              <a:t>RPT2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KJ4BDF</a:t>
            </a:r>
            <a:r>
              <a:rPr lang="en-US" dirty="0" smtClean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/>
              </a:rPr>
              <a:t>G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320040" lvl="1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>
                <a:latin typeface="Courier New"/>
                <a:cs typeface="Courier New"/>
                <a:sym typeface="Wingdings"/>
              </a:rPr>
              <a:t>▪</a:t>
            </a:r>
            <a:r>
              <a:rPr lang="en-US" dirty="0" smtClean="0"/>
              <a:t>" </a:t>
            </a:r>
            <a:r>
              <a:rPr lang="en-US" dirty="0"/>
              <a:t>represents a space </a:t>
            </a:r>
            <a:br>
              <a:rPr lang="en-US" dirty="0"/>
            </a:b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it easy on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Your Memories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494748"/>
              </p:ext>
            </p:extLst>
          </p:nvPr>
        </p:nvGraphicFramePr>
        <p:xfrm>
          <a:off x="41275" y="2819400"/>
          <a:ext cx="902652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Worksheet" r:id="rId3" imgW="6591233" imgH="2114685" progId="Excel.Sheet.12">
                  <p:embed/>
                </p:oleObj>
              </mc:Choice>
              <mc:Fallback>
                <p:oleObj name="Worksheet" r:id="rId3" imgW="6591233" imgH="21146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75" y="2819400"/>
                        <a:ext cx="9026525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1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Touch Repeater Operation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Your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VFO Mode (not memory)</a:t>
            </a:r>
          </a:p>
          <a:p>
            <a:r>
              <a:rPr lang="en-US" dirty="0" smtClean="0"/>
              <a:t>Enter Frequency</a:t>
            </a:r>
          </a:p>
          <a:p>
            <a:r>
              <a:rPr lang="en-US" dirty="0" smtClean="0"/>
              <a:t>Set DUP to + or –</a:t>
            </a:r>
          </a:p>
          <a:p>
            <a:r>
              <a:rPr lang="en-US" dirty="0" smtClean="0"/>
              <a:t>Set Offset if non-standard </a:t>
            </a:r>
            <a:br>
              <a:rPr lang="en-US" dirty="0" smtClean="0"/>
            </a:br>
            <a:r>
              <a:rPr lang="en-US" dirty="0" smtClean="0"/>
              <a:t>(0.6 MHz for 2M, 5.0 MHz for 440)</a:t>
            </a:r>
          </a:p>
          <a:p>
            <a:r>
              <a:rPr lang="en-US" dirty="0" smtClean="0"/>
              <a:t>Set Mode to DV (FM, FM-N, AM, DV)</a:t>
            </a:r>
          </a:p>
          <a:p>
            <a:r>
              <a:rPr lang="en-US" dirty="0" smtClean="0"/>
              <a:t>Key 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Keying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 a second, repeater will respond</a:t>
            </a:r>
          </a:p>
          <a:p>
            <a:r>
              <a:rPr lang="en-US" dirty="0" smtClean="0"/>
              <a:t>Repeater Call Sign Auto Write turned on</a:t>
            </a:r>
          </a:p>
          <a:p>
            <a:pPr lvl="1"/>
            <a:r>
              <a:rPr lang="en-US" dirty="0" smtClean="0"/>
              <a:t>or</a:t>
            </a:r>
            <a:endParaRPr lang="en-US" dirty="0" smtClean="0"/>
          </a:p>
          <a:p>
            <a:r>
              <a:rPr lang="en-US" dirty="0" smtClean="0"/>
              <a:t>Press </a:t>
            </a:r>
            <a:r>
              <a:rPr lang="en-US" dirty="0" smtClean="0"/>
              <a:t>the One Touch (RX-&gt;CS) Key</a:t>
            </a:r>
          </a:p>
          <a:p>
            <a:r>
              <a:rPr lang="en-US" dirty="0" smtClean="0"/>
              <a:t>Repeater Information will be written to temporary Call Signs</a:t>
            </a:r>
          </a:p>
          <a:p>
            <a:r>
              <a:rPr lang="en-US" dirty="0" smtClean="0"/>
              <a:t>“G” may not be written into RPT2, but you will be able to talk to local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www.DSTARInfo.com</a:t>
            </a:r>
            <a:endParaRPr lang="en-US" dirty="0" smtClean="0"/>
          </a:p>
          <a:p>
            <a:pPr lvl="1"/>
            <a:r>
              <a:rPr lang="en-US" dirty="0" smtClean="0"/>
              <a:t>D-STAR Calculator</a:t>
            </a:r>
          </a:p>
          <a:p>
            <a:pPr lvl="1"/>
            <a:r>
              <a:rPr lang="en-US" dirty="0" smtClean="0"/>
              <a:t>D-STAR Listings</a:t>
            </a:r>
          </a:p>
          <a:p>
            <a:pPr lvl="1"/>
            <a:r>
              <a:rPr lang="en-US" dirty="0" smtClean="0"/>
              <a:t>D-STAR Maps</a:t>
            </a:r>
          </a:p>
          <a:p>
            <a:pPr lvl="1"/>
            <a:r>
              <a:rPr lang="en-US" dirty="0" smtClean="0"/>
              <a:t>Closest Repeaters Map</a:t>
            </a:r>
          </a:p>
          <a:p>
            <a:r>
              <a:rPr lang="en-US" dirty="0" smtClean="0">
                <a:hlinkClick r:id="rId3"/>
              </a:rPr>
              <a:t>www.DSTARUsers.org</a:t>
            </a:r>
            <a:endParaRPr lang="en-US" dirty="0" smtClean="0"/>
          </a:p>
          <a:p>
            <a:pPr lvl="1"/>
            <a:r>
              <a:rPr lang="en-US" dirty="0" smtClean="0"/>
              <a:t>Last Heard List</a:t>
            </a:r>
          </a:p>
          <a:p>
            <a:pPr lvl="1"/>
            <a:r>
              <a:rPr lang="en-US" dirty="0" smtClean="0"/>
              <a:t>D-STAR Listings</a:t>
            </a:r>
          </a:p>
        </p:txBody>
      </p:sp>
    </p:spTree>
    <p:extLst>
      <p:ext uri="{BB962C8B-B14F-4D97-AF65-F5344CB8AC3E}">
        <p14:creationId xmlns:p14="http://schemas.microsoft.com/office/powerpoint/2010/main" val="347761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055544"/>
              </p:ext>
            </p:extLst>
          </p:nvPr>
        </p:nvGraphicFramePr>
        <p:xfrm>
          <a:off x="1358154" y="1447800"/>
          <a:ext cx="6490446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Visio" r:id="rId3" imgW="3474720" imgH="2898032" progId="Visio.Drawing.11">
                  <p:embed/>
                </p:oleObj>
              </mc:Choice>
              <mc:Fallback>
                <p:oleObj name="Visio" r:id="rId3" imgW="3474720" imgH="289803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8154" y="1447800"/>
                        <a:ext cx="6490446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512376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This is WA4YIH, anyone around?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5160496"/>
            <a:ext cx="356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WA4YIH this is WB4QDX</a:t>
            </a:r>
          </a:p>
          <a:p>
            <a:r>
              <a:rPr lang="en-US" dirty="0" smtClean="0">
                <a:latin typeface="Arial Black" pitchFamily="34" charset="0"/>
              </a:rPr>
              <a:t>How are you doing?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6 0.00948 L 0.14948 -0.2197 L 0.2559 -0.35476 L 0.31909 -0.42992 L 0.25468 -0.34782 L 0.15069 -0.22664 L 0.31163 0.01642 " pathEditMode="relative" rAng="0" ptsTypes="AAAAAAA">
                                      <p:cBhvr>
                                        <p:cTn id="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21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0.0111 L -0.22535 -0.19982 L -0.12135 -0.33649 L -0.06111 -0.41073 L -0.12378 -0.33973 L -0.2158 -0.21161 L -0.35035 0.0148 " pathEditMode="relative" rAng="0" ptsTypes="AAAAAAA">
                                      <p:cBhvr>
                                        <p:cTn id="19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-20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– with Gateway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589973"/>
              </p:ext>
            </p:extLst>
          </p:nvPr>
        </p:nvGraphicFramePr>
        <p:xfrm>
          <a:off x="1358154" y="1447800"/>
          <a:ext cx="6490446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Visio" r:id="rId3" imgW="3447900" imgH="2590620" progId="Visio.Drawing.11">
                  <p:embed/>
                </p:oleObj>
              </mc:Choice>
              <mc:Fallback>
                <p:oleObj name="Visio" r:id="rId3" imgW="3447900" imgH="2590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8154" y="1447800"/>
                        <a:ext cx="6490446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512376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This is WA4YIH, anyone around?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5160496"/>
            <a:ext cx="356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WA4YIH this is WB4QDX</a:t>
            </a:r>
          </a:p>
          <a:p>
            <a:r>
              <a:rPr lang="en-US" dirty="0" smtClean="0">
                <a:latin typeface="Arial Black" pitchFamily="34" charset="0"/>
              </a:rPr>
              <a:t>How are you doing?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207383"/>
            <a:ext cx="356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WA4YIH this is KJ4G</a:t>
            </a:r>
          </a:p>
          <a:p>
            <a:r>
              <a:rPr lang="en-US" dirty="0" smtClean="0">
                <a:latin typeface="Arial Black" pitchFamily="34" charset="0"/>
              </a:rPr>
              <a:t>Also listening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67362E-19 L 0.15451 -0.27083 L 0.28489 -0.43032 L 0.36215 -0.51921 L 0.28333 -0.42222 L 0.15607 -0.27893 L 0.35312 0.0081 " pathEditMode="relative" ptsTypes="AAAAAAA">
                                      <p:cBhvr>
                                        <p:cTn id="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19844 -0.25255 L -0.06511 -0.41621 L 0.01215 -0.5051 L -0.06823 -0.42014 L -0.18629 -0.26667 L -0.35903 0.00416 " pathEditMode="relative" ptsTypes="AAAAAAA">
                                      <p:cBhvr>
                                        <p:cTn id="19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1198 -0.08472 L -0.19549 0.01412 L -0.31823 0.15972 L -0.47275 0.43033 " pathEditMode="relative" ptsTypes="AAAAA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10" grpId="0"/>
      <p:bldP spid="10" grpId="1"/>
      <p:bldP spid="1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Repeaters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06334"/>
              </p:ext>
            </p:extLst>
          </p:nvPr>
        </p:nvGraphicFramePr>
        <p:xfrm>
          <a:off x="1676400" y="1295400"/>
          <a:ext cx="6019800" cy="51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Visio" r:id="rId3" imgW="3789450" imgH="3230053" progId="Visio.Drawing.11">
                  <p:embed/>
                </p:oleObj>
              </mc:Choice>
              <mc:Fallback>
                <p:oleObj name="Visio" r:id="rId3" imgW="3789450" imgH="323005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295400"/>
                        <a:ext cx="6019800" cy="513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5029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This is WA4YIH</a:t>
            </a:r>
          </a:p>
          <a:p>
            <a:r>
              <a:rPr lang="en-US" dirty="0" smtClean="0">
                <a:latin typeface="Arial Black" pitchFamily="34" charset="0"/>
              </a:rPr>
              <a:t>Anyone around?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828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This is WA4YIH</a:t>
            </a:r>
          </a:p>
          <a:p>
            <a:r>
              <a:rPr lang="en-US" dirty="0" smtClean="0">
                <a:latin typeface="Arial Black" pitchFamily="34" charset="0"/>
              </a:rPr>
              <a:t>Anyone around?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29985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This is WA4YIH</a:t>
            </a:r>
          </a:p>
          <a:p>
            <a:r>
              <a:rPr lang="en-US" dirty="0" smtClean="0">
                <a:latin typeface="Arial Black" pitchFamily="34" charset="0"/>
              </a:rPr>
              <a:t>Anyone around?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7845" y="3886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This is WA4YIH</a:t>
            </a:r>
          </a:p>
          <a:p>
            <a:r>
              <a:rPr lang="en-US" dirty="0" smtClean="0">
                <a:latin typeface="Arial Black" pitchFamily="34" charset="0"/>
              </a:rPr>
              <a:t>Anyone around?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5181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This is WA4YIH</a:t>
            </a:r>
          </a:p>
          <a:p>
            <a:r>
              <a:rPr lang="en-US" dirty="0" smtClean="0">
                <a:latin typeface="Arial Black" pitchFamily="34" charset="0"/>
              </a:rPr>
              <a:t>Anyone around?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2300" y="582793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I’m here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182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I’m here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143127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I’m here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3886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I’m just listening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1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11111E-6 L 0.12726 -0.21597 L 0.16216 -0.27662 L 0.20157 -0.34328 L 0.2698 -0.46852 " pathEditMode="relative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03334 -0.02431 L -0.0698 -0.03634 L -0.10608 -0.05857 L -0.13646 -0.05648 L -0.18039 -0.0787 " pathEditMode="relative" ptsTypes="A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12 -0.0706 L 0.39027 -0.08681 L 0.50243 -0.1213 L 0.53576 -0.06459 L 0.57673 -0.01412 L 0.60694 0.05254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53 -0.30185 L 0.21268 -0.26134 L 0.30661 -0.12199 L 0.33681 -0.07361 L 0.3823 -0.00879 L 0.43386 0.08611 " pathEditMode="relative" ptsTypes="AAAA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-0.49075 L -0.00069 -0.42223 L 0.04931 -0.12315 L 0.08264 -0.06852 L 0.11146 -0.01204 L 0.16754 0.08888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4" grpId="0"/>
      <p:bldP spid="14" grpId="2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D-STAR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Overcoming one of the hardest obstacles in Amateur Radio.</a:t>
            </a:r>
          </a:p>
          <a:p>
            <a:r>
              <a:rPr lang="en-US" dirty="0" smtClean="0"/>
              <a:t>Programming your radio!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Radios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Old Days…</a:t>
            </a:r>
          </a:p>
          <a:p>
            <a:pPr lvl="1"/>
            <a:r>
              <a:rPr lang="en-US" dirty="0" smtClean="0"/>
              <a:t>Frequency Setting</a:t>
            </a:r>
          </a:p>
          <a:p>
            <a:pPr lvl="2"/>
            <a:r>
              <a:rPr lang="en-US" dirty="0" smtClean="0"/>
              <a:t>Crystal (had to buy each channel)</a:t>
            </a:r>
          </a:p>
          <a:p>
            <a:pPr lvl="2"/>
            <a:r>
              <a:rPr lang="en-US" dirty="0" smtClean="0"/>
              <a:t>Thumbwheel (single frequency)</a:t>
            </a:r>
          </a:p>
          <a:p>
            <a:pPr lvl="2"/>
            <a:r>
              <a:rPr lang="en-US" dirty="0" smtClean="0"/>
              <a:t>Multiple Memories</a:t>
            </a:r>
          </a:p>
          <a:p>
            <a:pPr lvl="1"/>
            <a:r>
              <a:rPr lang="en-US" dirty="0" smtClean="0"/>
              <a:t>PL Support</a:t>
            </a:r>
          </a:p>
          <a:p>
            <a:pPr lvl="2"/>
            <a:r>
              <a:rPr lang="en-US" dirty="0" smtClean="0"/>
              <a:t>After market board with DIP switches</a:t>
            </a:r>
          </a:p>
          <a:p>
            <a:pPr lvl="2"/>
            <a:r>
              <a:rPr lang="en-US" dirty="0" smtClean="0"/>
              <a:t>Manufacturer supplied boards</a:t>
            </a:r>
          </a:p>
          <a:p>
            <a:pPr lvl="2"/>
            <a:r>
              <a:rPr lang="en-US" dirty="0" smtClean="0"/>
              <a:t>Built-in to radio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Radios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Manufacturer uses different methods</a:t>
            </a:r>
          </a:p>
          <a:p>
            <a:r>
              <a:rPr lang="en-US" dirty="0" smtClean="0"/>
              <a:t>Each Radio is different</a:t>
            </a:r>
          </a:p>
          <a:p>
            <a:r>
              <a:rPr lang="en-US" dirty="0" smtClean="0"/>
              <a:t>Lots of channels are tedious to program and hard to edit</a:t>
            </a:r>
          </a:p>
          <a:p>
            <a:r>
              <a:rPr lang="en-US" dirty="0" smtClean="0"/>
              <a:t>Software makes it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 Repeaters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r>
              <a:rPr lang="en-US" dirty="0" smtClean="0"/>
              <a:t>Frequency</a:t>
            </a:r>
          </a:p>
          <a:p>
            <a:r>
              <a:rPr lang="en-US" dirty="0" smtClean="0"/>
              <a:t>Offset (direction and amount)</a:t>
            </a:r>
          </a:p>
          <a:p>
            <a:r>
              <a:rPr lang="en-US" dirty="0" smtClean="0"/>
              <a:t>Tone (encode and/or decode) (CTCSS or DCS)</a:t>
            </a:r>
          </a:p>
          <a:p>
            <a:r>
              <a:rPr lang="en-US" dirty="0" smtClean="0"/>
              <a:t>Linkable?</a:t>
            </a:r>
          </a:p>
          <a:p>
            <a:pPr lvl="1"/>
            <a:r>
              <a:rPr lang="en-US" dirty="0" smtClean="0"/>
              <a:t>IRLP</a:t>
            </a:r>
          </a:p>
          <a:p>
            <a:pPr lvl="1"/>
            <a:r>
              <a:rPr lang="en-US" dirty="0" err="1" smtClean="0"/>
              <a:t>EchoLink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92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291</TotalTime>
  <Words>476</Words>
  <Application>Microsoft Office PowerPoint</Application>
  <PresentationFormat>On-screen Show (4:3)</PresentationFormat>
  <Paragraphs>152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Verve</vt:lpstr>
      <vt:lpstr>Visio</vt:lpstr>
      <vt:lpstr>Worksheet</vt:lpstr>
      <vt:lpstr>D-STAR Operations 101</vt:lpstr>
      <vt:lpstr>D-STAR Functions</vt:lpstr>
      <vt:lpstr>Local</vt:lpstr>
      <vt:lpstr>Local – with Gateway</vt:lpstr>
      <vt:lpstr>Linked Repeaters</vt:lpstr>
      <vt:lpstr>Talking D-STAR</vt:lpstr>
      <vt:lpstr>Programming Radios</vt:lpstr>
      <vt:lpstr>Programming Radios Today</vt:lpstr>
      <vt:lpstr>FM Repeaters</vt:lpstr>
      <vt:lpstr>D-STAR Repeaters</vt:lpstr>
      <vt:lpstr>D-STAR Call Sign Fields</vt:lpstr>
      <vt:lpstr>Basic D-STAR Programming</vt:lpstr>
      <vt:lpstr>Module Lettering Standards</vt:lpstr>
      <vt:lpstr>Sample – Basic Repeater</vt:lpstr>
      <vt:lpstr>Taking the Next Step</vt:lpstr>
      <vt:lpstr>DPLUS Functions</vt:lpstr>
      <vt:lpstr>Sample – Echo Test</vt:lpstr>
      <vt:lpstr>Sample – Linking</vt:lpstr>
      <vt:lpstr>Sample – UnLinking</vt:lpstr>
      <vt:lpstr>Call Sign Routing</vt:lpstr>
      <vt:lpstr>Programming Memories</vt:lpstr>
      <vt:lpstr>Organize Your Memories</vt:lpstr>
      <vt:lpstr>One Touch Repeater Operation</vt:lpstr>
      <vt:lpstr>Programming Your Radio</vt:lpstr>
      <vt:lpstr>After Keying Radio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D-STAR Programming</dc:title>
  <dc:creator>Woodrick, Ed</dc:creator>
  <cp:lastModifiedBy>Ed Woodrick</cp:lastModifiedBy>
  <cp:revision>27</cp:revision>
  <dcterms:created xsi:type="dcterms:W3CDTF">2006-08-16T00:00:00Z</dcterms:created>
  <dcterms:modified xsi:type="dcterms:W3CDTF">2011-02-12T03:56:59Z</dcterms:modified>
</cp:coreProperties>
</file>