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1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633509790030231"/>
          <c:y val="0.20232401941562364"/>
          <c:w val="0.75681733374731275"/>
          <c:h val="0.6923062146952531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'[D-STAR Statistics.xlsx]Sheet1'!$A$6:$G$6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'[D-STAR Statistics.xlsx]Sheet1'!$A$7:$G$7</c:f>
              <c:numCache>
                <c:formatCode>General</c:formatCode>
                <c:ptCount val="7"/>
                <c:pt idx="0">
                  <c:v>275</c:v>
                </c:pt>
                <c:pt idx="1">
                  <c:v>390</c:v>
                </c:pt>
                <c:pt idx="2">
                  <c:v>590</c:v>
                </c:pt>
                <c:pt idx="3">
                  <c:v>1190</c:v>
                </c:pt>
                <c:pt idx="4">
                  <c:v>1550</c:v>
                </c:pt>
                <c:pt idx="5">
                  <c:v>2100</c:v>
                </c:pt>
                <c:pt idx="6">
                  <c:v>2300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435440"/>
        <c:axId val="254435824"/>
      </c:barChart>
      <c:dateAx>
        <c:axId val="25443544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54435824"/>
        <c:crosses val="autoZero"/>
        <c:auto val="0"/>
        <c:lblOffset val="100"/>
        <c:baseTimeUnit val="days"/>
        <c:majorUnit val="1"/>
      </c:dateAx>
      <c:valAx>
        <c:axId val="25443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54435440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chemeClr val="tx1"/>
    </a:solidFill>
    <a:ln w="50800">
      <a:solidFill>
        <a:srgbClr val="FF0000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52727642520772"/>
          <c:y val="0.20105546367832547"/>
          <c:w val="0.75395636002526278"/>
          <c:h val="0.6942354306025226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'[D-STAR Statistics.xlsx]Sheet1'!$H$6:$N$6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'[D-STAR Statistics.xlsx]Sheet1'!$H$7:$N$7</c:f>
              <c:numCache>
                <c:formatCode>General</c:formatCode>
                <c:ptCount val="7"/>
                <c:pt idx="0">
                  <c:v>125</c:v>
                </c:pt>
                <c:pt idx="1">
                  <c:v>190</c:v>
                </c:pt>
                <c:pt idx="2">
                  <c:v>290</c:v>
                </c:pt>
                <c:pt idx="3">
                  <c:v>560</c:v>
                </c:pt>
                <c:pt idx="4">
                  <c:v>725</c:v>
                </c:pt>
                <c:pt idx="5">
                  <c:v>1002</c:v>
                </c:pt>
                <c:pt idx="6">
                  <c:v>1096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613384"/>
        <c:axId val="255625464"/>
      </c:barChart>
      <c:catAx>
        <c:axId val="255613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55625464"/>
        <c:crosses val="autoZero"/>
        <c:auto val="1"/>
        <c:lblAlgn val="ctr"/>
        <c:lblOffset val="100"/>
        <c:noMultiLvlLbl val="0"/>
      </c:catAx>
      <c:valAx>
        <c:axId val="255625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55613384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ysClr val="windowText" lastClr="000000"/>
    </a:solidFill>
    <a:ln w="50800">
      <a:solidFill>
        <a:srgbClr val="0070C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88797233679122"/>
          <c:y val="0.20232395240815718"/>
          <c:w val="0.72420197475315584"/>
          <c:h val="0.7007185142866605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'[D-STAR Statistics.xlsx]Sheet1'!$O$6:$U$6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'[D-STAR Statistics.xlsx]Sheet1'!$O$7:$U$7</c:f>
              <c:numCache>
                <c:formatCode>General</c:formatCode>
                <c:ptCount val="7"/>
                <c:pt idx="0">
                  <c:v>2000</c:v>
                </c:pt>
                <c:pt idx="1">
                  <c:v>3000</c:v>
                </c:pt>
                <c:pt idx="2">
                  <c:v>5500</c:v>
                </c:pt>
                <c:pt idx="3">
                  <c:v>11000</c:v>
                </c:pt>
                <c:pt idx="4">
                  <c:v>20000</c:v>
                </c:pt>
                <c:pt idx="5">
                  <c:v>25634</c:v>
                </c:pt>
                <c:pt idx="6">
                  <c:v>32452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579072"/>
        <c:axId val="255581688"/>
      </c:barChart>
      <c:catAx>
        <c:axId val="25557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ysClr val="windowText" lastClr="000000"/>
          </a:solidFill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55581688"/>
        <c:crosses val="autoZero"/>
        <c:auto val="1"/>
        <c:lblAlgn val="ctr"/>
        <c:lblOffset val="100"/>
        <c:noMultiLvlLbl val="0"/>
      </c:catAx>
      <c:valAx>
        <c:axId val="255581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ysClr val="windowText" lastClr="000000"/>
          </a:solidFill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55579072"/>
        <c:crosses val="autoZero"/>
        <c:crossBetween val="between"/>
      </c:valAx>
      <c:spPr>
        <a:solidFill>
          <a:sysClr val="windowText" lastClr="000000"/>
        </a:solidFill>
      </c:spPr>
    </c:plotArea>
    <c:plotVisOnly val="1"/>
    <c:dispBlanksAs val="gap"/>
    <c:showDLblsOverMax val="0"/>
  </c:chart>
  <c:spPr>
    <a:solidFill>
      <a:sysClr val="windowText" lastClr="000000"/>
    </a:solidFill>
    <a:ln w="50800">
      <a:solidFill>
        <a:srgbClr val="FFFF00"/>
      </a:solidFill>
    </a:ln>
  </c:spPr>
  <c:externalData r:id="rId2">
    <c:autoUpdate val="0"/>
  </c:externalData>
  <c:userShapes r:id="rId3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0.2093</cdr:x>
      <cdr:y>0.04101</cdr:y>
    </cdr:from>
    <cdr:to>
      <cdr:x>0.8062</cdr:x>
      <cdr:y>0.17666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349" y="123823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>
              <a:solidFill>
                <a:schemeClr val="bg1"/>
              </a:solidFill>
            </a:rPr>
            <a:t>Repeaters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0.18824</cdr:x>
      <cdr:y>0.02821</cdr:y>
    </cdr:from>
    <cdr:to>
      <cdr:x>0.79216</cdr:x>
      <cdr:y>0.16301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85725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>
              <a:solidFill>
                <a:sysClr val="window" lastClr="FFFFFF"/>
              </a:solidFill>
            </a:rPr>
            <a:t>Gateways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0.01016</cdr:x>
      <cdr:y>0.00808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0.20635</cdr:x>
      <cdr:y>0.0347</cdr:y>
    </cdr:from>
    <cdr:to>
      <cdr:x>0.81746</cdr:x>
      <cdr:y>0.17035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5300" y="104775"/>
          <a:ext cx="1466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>
              <a:solidFill>
                <a:sysClr val="window" lastClr="FFFFFF"/>
              </a:solidFill>
            </a:rPr>
            <a:t>Users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63045-6D7A-4CD6-9AE2-93E497809D7D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C9E3-3B64-422F-B3A6-DC6BEAE9A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4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6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A391-9934-4591-870C-45A3002F6D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C9E3-3B64-422F-B3A6-DC6BEAE9AB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0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  <p:pic>
        <p:nvPicPr>
          <p:cNvPr id="10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701" y="616226"/>
            <a:ext cx="3889649" cy="229026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2" y="6184677"/>
            <a:ext cx="1894115" cy="67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6" y="745435"/>
            <a:ext cx="4190048" cy="19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0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49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8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6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6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1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3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09164" y="6356351"/>
            <a:ext cx="93889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  <p:pic>
        <p:nvPicPr>
          <p:cNvPr id="10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673" y="185738"/>
            <a:ext cx="1682864" cy="113034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3" y="6005766"/>
            <a:ext cx="1841047" cy="85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8363" y="6356351"/>
            <a:ext cx="2057400" cy="36512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711D45-3046-4A0D-9D98-6334BAB4C097}" type="slidenum">
              <a:rPr lang="en-US" smtClean="0"/>
              <a:pPr/>
              <a:t>‹#›</a:t>
            </a:fld>
            <a:r>
              <a:rPr lang="en-US" dirty="0" smtClean="0"/>
              <a:t> of 19</a:t>
            </a:r>
            <a:endParaRPr lang="en-US" dirty="0"/>
          </a:p>
        </p:txBody>
      </p:sp>
      <p:pic>
        <p:nvPicPr>
          <p:cNvPr id="7" name="Picture 1" descr="C:\My Dropbox\InfoCon 2011\InfoCon_logo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8673" y="185738"/>
            <a:ext cx="1682864" cy="113034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83" y="6176963"/>
            <a:ext cx="1841047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9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0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7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6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5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0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FAE658-C815-41C7-B805-11BE378FE74E}" type="slidenum">
              <a:rPr lang="en-US" smtClean="0"/>
              <a:pPr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7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50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49" y="3087329"/>
            <a:ext cx="6858000" cy="196621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D-STAR </a:t>
            </a:r>
            <a:r>
              <a:rPr lang="en-US" sz="6700" dirty="0" err="1" smtClean="0"/>
              <a:t>InfoCon</a:t>
            </a:r>
            <a:r>
              <a:rPr lang="en-US" sz="6700" dirty="0" smtClean="0"/>
              <a:t> 2014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at Dayton </a:t>
            </a:r>
            <a:r>
              <a:rPr lang="en-US" sz="3600" dirty="0" smtClean="0"/>
              <a:t>Hamvention</a:t>
            </a:r>
            <a:r>
              <a:rPr lang="en-US" sz="3675" dirty="0" smtClean="0"/>
              <a:t/>
            </a:r>
            <a:br>
              <a:rPr lang="en-US" sz="3675" dirty="0" smtClean="0"/>
            </a:br>
            <a:r>
              <a:rPr lang="en-US" sz="1600" dirty="0" smtClean="0"/>
              <a:t>     </a:t>
            </a:r>
            <a:br>
              <a:rPr lang="en-US" sz="1600" dirty="0" smtClean="0"/>
            </a:br>
            <a:r>
              <a:rPr lang="en-US" sz="3100" i="1" dirty="0" smtClean="0">
                <a:latin typeface="Arial" panose="020B0604020202020204" pitchFamily="34" charset="0"/>
              </a:rPr>
              <a:t>Part 1 – Intro to D-STAR</a:t>
            </a:r>
            <a:endParaRPr lang="en-US" i="1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5314549"/>
            <a:ext cx="6858000" cy="618523"/>
          </a:xfrm>
        </p:spPr>
        <p:txBody>
          <a:bodyPr/>
          <a:lstStyle/>
          <a:p>
            <a:r>
              <a:rPr lang="en-US" dirty="0" smtClean="0"/>
              <a:t>John Davis WB4QDX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ID-1 for 1.2 GHz Voice</a:t>
            </a:r>
            <a:br>
              <a:rPr lang="en-US" dirty="0" smtClean="0"/>
            </a:br>
            <a:r>
              <a:rPr lang="en-US" dirty="0" smtClean="0"/>
              <a:t>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FM, Digital Voice (DV), low speed data and high speed data (DV)</a:t>
            </a:r>
          </a:p>
          <a:p>
            <a:r>
              <a:rPr lang="en-US" dirty="0" smtClean="0"/>
              <a:t>High speed data connection is Ethernet compatible</a:t>
            </a:r>
          </a:p>
          <a:p>
            <a:r>
              <a:rPr lang="en-US" dirty="0" smtClean="0"/>
              <a:t>Acts as Ethernet bridge</a:t>
            </a:r>
            <a:endParaRPr lang="en-US" dirty="0"/>
          </a:p>
        </p:txBody>
      </p:sp>
      <p:pic>
        <p:nvPicPr>
          <p:cNvPr id="22530" name="Picture 2" descr="I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881" y="4326200"/>
            <a:ext cx="4667250" cy="180975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10</a:t>
            </a:fld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2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algn="ctr"/>
            <a:r>
              <a:rPr lang="en-US"/>
              <a:t>DV Dongle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7467600" cy="4906963"/>
          </a:xfrm>
        </p:spPr>
        <p:txBody>
          <a:bodyPr/>
          <a:lstStyle/>
          <a:p>
            <a:r>
              <a:rPr lang="en-US" sz="2000" dirty="0" smtClean="0"/>
              <a:t>Produced by Internet Labs, available at major ham dealers</a:t>
            </a:r>
          </a:p>
          <a:p>
            <a:r>
              <a:rPr lang="en-US" sz="2000" dirty="0" smtClean="0"/>
              <a:t>Provides </a:t>
            </a:r>
            <a:r>
              <a:rPr lang="en-US" sz="2000" dirty="0"/>
              <a:t>access to D-STAR </a:t>
            </a:r>
            <a:r>
              <a:rPr lang="en-US" sz="2000" dirty="0" smtClean="0"/>
              <a:t>repeaters via PC without </a:t>
            </a:r>
            <a:r>
              <a:rPr lang="en-US" sz="2000" dirty="0"/>
              <a:t>radio</a:t>
            </a:r>
          </a:p>
          <a:p>
            <a:r>
              <a:rPr lang="en-US" sz="2000" dirty="0" smtClean="0"/>
              <a:t>Small </a:t>
            </a:r>
            <a:r>
              <a:rPr lang="en-US" sz="2000" dirty="0"/>
              <a:t>module connects to PC via </a:t>
            </a:r>
            <a:r>
              <a:rPr lang="en-US" sz="2000" dirty="0" smtClean="0"/>
              <a:t>USB</a:t>
            </a:r>
          </a:p>
          <a:p>
            <a:r>
              <a:rPr lang="en-US" sz="2000" dirty="0" smtClean="0"/>
              <a:t>Uses PC sound card for </a:t>
            </a:r>
            <a:r>
              <a:rPr lang="en-US" sz="2000" dirty="0" err="1" smtClean="0"/>
              <a:t>mic</a:t>
            </a:r>
            <a:r>
              <a:rPr lang="en-US" sz="2000" dirty="0" smtClean="0"/>
              <a:t>/speaker audio</a:t>
            </a:r>
          </a:p>
          <a:p>
            <a:r>
              <a:rPr lang="en-US" sz="2000" dirty="0" smtClean="0"/>
              <a:t>Windows software runs efficiently on PCs, </a:t>
            </a:r>
            <a:r>
              <a:rPr lang="en-US" sz="2000" dirty="0" err="1" smtClean="0"/>
              <a:t>Netbooks</a:t>
            </a:r>
            <a:r>
              <a:rPr lang="en-US" sz="2000" dirty="0" smtClean="0"/>
              <a:t>, Windows tablet</a:t>
            </a:r>
          </a:p>
          <a:p>
            <a:r>
              <a:rPr lang="en-US" sz="2000" dirty="0" smtClean="0"/>
              <a:t>Coming to Android tablets, </a:t>
            </a:r>
            <a:r>
              <a:rPr lang="en-US" sz="2000" dirty="0" err="1" smtClean="0"/>
              <a:t>smartphones</a:t>
            </a:r>
            <a:endParaRPr lang="en-US" sz="2000" dirty="0" smtClean="0"/>
          </a:p>
          <a:p>
            <a:r>
              <a:rPr lang="en-US" sz="2000" dirty="0" smtClean="0"/>
              <a:t>Java-based software for Mac, Linux</a:t>
            </a:r>
            <a:endParaRPr lang="en-US" sz="2000" dirty="0"/>
          </a:p>
          <a:p>
            <a:r>
              <a:rPr lang="en-US" sz="2000" dirty="0" smtClean="0"/>
              <a:t>Connect to repeaters, reflectors, send data, view history.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39940" name="Picture 3" descr="dvdongle_2.jpg"/>
          <p:cNvPicPr>
            <a:picLocks noChangeAspect="1"/>
          </p:cNvPicPr>
          <p:nvPr/>
        </p:nvPicPr>
        <p:blipFill>
          <a:blip r:embed="rId2" cstate="print"/>
          <a:srcRect l="7524" r="7837" b="8669"/>
          <a:stretch>
            <a:fillRect/>
          </a:stretch>
        </p:blipFill>
        <p:spPr bwMode="auto">
          <a:xfrm>
            <a:off x="2514600" y="46482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algn="ctr"/>
            <a:r>
              <a:rPr lang="en-US" dirty="0" smtClean="0"/>
              <a:t>DV Access Point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724400" cy="45307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Produced by Internet Labs, available at major ham dealers</a:t>
            </a:r>
          </a:p>
          <a:p>
            <a:r>
              <a:rPr lang="en-US" sz="2000" dirty="0" smtClean="0"/>
              <a:t>Creates instant local access point for limited area without D-STAR repeater</a:t>
            </a:r>
          </a:p>
          <a:p>
            <a:r>
              <a:rPr lang="en-US" sz="2000" dirty="0" smtClean="0"/>
              <a:t>Connects </a:t>
            </a:r>
            <a:r>
              <a:rPr lang="en-US" sz="2000" dirty="0"/>
              <a:t>to PC via </a:t>
            </a:r>
            <a:r>
              <a:rPr lang="en-US" sz="2000" dirty="0" smtClean="0"/>
              <a:t>USB</a:t>
            </a:r>
          </a:p>
          <a:p>
            <a:r>
              <a:rPr lang="en-US" sz="2000" dirty="0" smtClean="0"/>
              <a:t>Includes 10mw 2m transceiver and stubby antenna</a:t>
            </a:r>
          </a:p>
          <a:p>
            <a:r>
              <a:rPr lang="en-US" sz="2000" dirty="0" smtClean="0"/>
              <a:t>Use HT, other D-STAR radio nearby for full network access without local repeater</a:t>
            </a:r>
          </a:p>
          <a:p>
            <a:r>
              <a:rPr lang="en-US" sz="2000" dirty="0" smtClean="0"/>
              <a:t>Windows software module for configuration and operation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26" name="Picture 2" descr="C:\John\D-Star\DVAP_full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3424238" cy="327432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DV Node Adapters/GMSK Modems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4835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Provides D-STAR interface to FM radio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Can be used to create hotspot or repeater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Can create D-STAR compatible radio</a:t>
            </a:r>
            <a:br>
              <a:rPr lang="en-US" sz="2000" dirty="0" smtClean="0"/>
            </a:br>
            <a:r>
              <a:rPr lang="en-US" sz="2000" dirty="0" smtClean="0"/>
              <a:t> with Dongle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6172200" cy="390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857500" cy="168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13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D-STAR Repeater Architecture</a:t>
            </a:r>
            <a:endParaRPr lang="en-US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685800" cy="609600"/>
          </a:xfrm>
        </p:spPr>
        <p:txBody>
          <a:bodyPr/>
          <a:lstStyle/>
          <a:p>
            <a:endParaRPr lang="en-US" sz="400" dirty="0"/>
          </a:p>
          <a:p>
            <a:endParaRPr lang="en-US" sz="400" dirty="0"/>
          </a:p>
          <a:p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33600" y="1676400"/>
            <a:ext cx="3048000" cy="4724400"/>
            <a:chOff x="1447800" y="3086100"/>
            <a:chExt cx="1552575" cy="24003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476750"/>
              <a:ext cx="1552575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3086100"/>
              <a:ext cx="1543050" cy="139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09" y="1501750"/>
            <a:ext cx="1898744" cy="252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30612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H="1">
            <a:off x="1066800" y="2895600"/>
            <a:ext cx="1085499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43600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4800600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104935" y="3825562"/>
            <a:ext cx="4289521" cy="5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8" y="1707776"/>
            <a:ext cx="10906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1955">
            <a:off x="275044" y="2128226"/>
            <a:ext cx="101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14567">
            <a:off x="783222" y="2135575"/>
            <a:ext cx="101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3535" y="1463567"/>
            <a:ext cx="189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Linux Gateway PC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Running G2 Gateway software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0138" y="3284855"/>
            <a:ext cx="1107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</a:rPr>
              <a:t>Runs third-party apps, Dongle, DVAP </a:t>
            </a:r>
            <a:endParaRPr lang="en-US" sz="105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181600" y="2057400"/>
            <a:ext cx="1533832" cy="53574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086600" y="3284855"/>
            <a:ext cx="11976" cy="115194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14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Registration Process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Why register? 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Registering your callsign allows access to more functions (callsign routing, linking)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Register on your local or the closest system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Register on </a:t>
            </a:r>
            <a:r>
              <a:rPr lang="en-US" sz="2800" b="1" u="sng" dirty="0" smtClean="0">
                <a:solidFill>
                  <a:srgbClr val="FFFF00"/>
                </a:solidFill>
              </a:rPr>
              <a:t>one and only one </a:t>
            </a:r>
            <a:r>
              <a:rPr lang="en-US" sz="2800" dirty="0" smtClean="0"/>
              <a:t>system (local registration syncs with all systems throughout world)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Registration is a three-step process (</a:t>
            </a:r>
            <a:r>
              <a:rPr lang="en-US" sz="2800" i="1" dirty="0" smtClean="0"/>
              <a:t>all three steps must be completed</a:t>
            </a:r>
            <a:r>
              <a:rPr lang="en-US" sz="2800" dirty="0" smtClean="0"/>
              <a:t>)</a:t>
            </a:r>
          </a:p>
          <a:p>
            <a:pPr>
              <a:lnSpc>
                <a:spcPct val="90000"/>
              </a:lnSpc>
            </a:pPr>
            <a:endParaRPr lang="en-US" sz="9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15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5806"/>
            <a:ext cx="7886700" cy="6799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Starting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799"/>
            <a:ext cx="8229600" cy="5200365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1800" dirty="0" smtClean="0">
                <a:solidFill>
                  <a:srgbClr val="FFFF00"/>
                </a:solidFill>
              </a:rPr>
              <a:t>Step 1 </a:t>
            </a:r>
            <a:r>
              <a:rPr lang="en-US" sz="1800" dirty="0" smtClean="0"/>
              <a:t>– Browse to desired system and register as new user (https://</a:t>
            </a:r>
            <a:r>
              <a:rPr lang="en-US" sz="18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callsign</a:t>
            </a:r>
            <a:r>
              <a:rPr lang="en-US" sz="1800" dirty="0" smtClean="0"/>
              <a:t>.dstargateway.org/Dstar.do)</a:t>
            </a: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50" y="1639536"/>
            <a:ext cx="6553200" cy="456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51427" y="32443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16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3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45" y="194751"/>
            <a:ext cx="7886700" cy="729482"/>
          </a:xfrm>
        </p:spPr>
        <p:txBody>
          <a:bodyPr/>
          <a:lstStyle/>
          <a:p>
            <a:r>
              <a:rPr lang="en-US" dirty="0" smtClean="0"/>
              <a:t>Fill Out Your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46" y="825910"/>
            <a:ext cx="7467600" cy="577153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Fill out the info (callsign, name, email address and desired </a:t>
            </a:r>
            <a:br>
              <a:rPr lang="en-US" sz="1800" dirty="0" smtClean="0"/>
            </a:br>
            <a:r>
              <a:rPr lang="en-US" sz="1800" dirty="0" smtClean="0"/>
              <a:t>password)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36576" lvl="1" indent="0">
              <a:buSzPct val="80000"/>
              <a:buNone/>
            </a:pPr>
            <a:r>
              <a:rPr lang="en-US" sz="1100" dirty="0" smtClean="0">
                <a:solidFill>
                  <a:srgbClr val="FFFF00"/>
                </a:solidFill>
              </a:rPr>
              <a:t>   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sz="1800" dirty="0" smtClean="0">
                <a:solidFill>
                  <a:srgbClr val="FFFF00"/>
                </a:solidFill>
              </a:rPr>
              <a:t>Step 2 </a:t>
            </a:r>
            <a:r>
              <a:rPr lang="en-US" sz="1800" dirty="0" smtClean="0"/>
              <a:t>– System administrator must approve your initial</a:t>
            </a:r>
            <a:br>
              <a:rPr lang="en-US" sz="1800" dirty="0" smtClean="0"/>
            </a:br>
            <a:r>
              <a:rPr lang="en-US" sz="1800" dirty="0" smtClean="0"/>
              <a:t> registration. </a:t>
            </a:r>
            <a:r>
              <a:rPr lang="en-US" sz="1800" i="1" dirty="0" smtClean="0"/>
              <a:t>You may need to send email to admin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81" y="1290482"/>
            <a:ext cx="6501577" cy="452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17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6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3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a Terminal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364"/>
            <a:ext cx="7467600" cy="5257800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1800" dirty="0" smtClean="0">
                <a:solidFill>
                  <a:srgbClr val="FFFF00"/>
                </a:solidFill>
              </a:rPr>
              <a:t>Step 3 </a:t>
            </a:r>
            <a:r>
              <a:rPr lang="en-US" sz="1800" dirty="0" smtClean="0"/>
              <a:t>– Add at least one terminal with a space in first row </a:t>
            </a:r>
            <a:br>
              <a:rPr lang="en-US" sz="1800" dirty="0" smtClean="0"/>
            </a:br>
            <a:r>
              <a:rPr lang="en-US" sz="1800" dirty="0" smtClean="0"/>
              <a:t>under Initial, then type a pc-name (lower case, </a:t>
            </a:r>
            <a:br>
              <a:rPr lang="en-US" sz="1800" dirty="0" smtClean="0"/>
            </a:br>
            <a:r>
              <a:rPr lang="en-US" sz="1800" dirty="0" smtClean="0"/>
              <a:t>e.g. wb4qdx-dstar)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80" y="1703440"/>
            <a:ext cx="637273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18555" y="2113935"/>
            <a:ext cx="1769806" cy="20313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Note:  You only need one terminal, a “space” for use.  Adding more terminals can add confusion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58065" y="3254477"/>
            <a:ext cx="4660490" cy="13076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19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0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56" y="365126"/>
            <a:ext cx="7981094" cy="1325563"/>
          </a:xfrm>
        </p:spPr>
        <p:txBody>
          <a:bodyPr/>
          <a:lstStyle/>
          <a:p>
            <a:r>
              <a:rPr lang="en-US" dirty="0" smtClean="0"/>
              <a:t>Add Your </a:t>
            </a:r>
            <a:r>
              <a:rPr lang="en-US" dirty="0"/>
              <a:t>C</a:t>
            </a:r>
            <a:r>
              <a:rPr lang="en-US" dirty="0" smtClean="0"/>
              <a:t>allsign to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radio, program your callsign (caps, no spaces) in MYCALL or MY field</a:t>
            </a:r>
          </a:p>
          <a:p>
            <a:pPr lvl="1"/>
            <a:r>
              <a:rPr lang="en-US" dirty="0" smtClean="0"/>
              <a:t>Found in Menu under MY STATION in newer radios</a:t>
            </a:r>
          </a:p>
          <a:p>
            <a:r>
              <a:rPr lang="en-US" dirty="0" smtClean="0"/>
              <a:t>For a DVAP, DV Dongle or Hotspot, program call in callsign field exactly as entered in registration terminal</a:t>
            </a:r>
          </a:p>
          <a:p>
            <a:endParaRPr lang="en-US" dirty="0" smtClean="0"/>
          </a:p>
          <a:p>
            <a:r>
              <a:rPr lang="en-US" sz="4000" dirty="0" smtClean="0"/>
              <a:t>Get on and talk!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71941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D-STAR?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D-STAR is an </a:t>
            </a:r>
            <a:r>
              <a:rPr lang="en-US" sz="2800" u="sng" dirty="0" smtClean="0"/>
              <a:t>open</a:t>
            </a:r>
            <a:r>
              <a:rPr lang="en-US" sz="2800" dirty="0" smtClean="0"/>
              <a:t> standard for digital voice and data on Amateur Radio</a:t>
            </a:r>
          </a:p>
          <a:p>
            <a:r>
              <a:rPr lang="en-US" dirty="0" smtClean="0"/>
              <a:t>One of several digital modes in Amateur Radio</a:t>
            </a:r>
            <a:endParaRPr lang="en-US" sz="2800" dirty="0" smtClean="0"/>
          </a:p>
          <a:p>
            <a:r>
              <a:rPr lang="en-US" sz="2800" dirty="0" smtClean="0"/>
              <a:t>Developed by Japan Amateur Radio League (JARL)</a:t>
            </a:r>
          </a:p>
          <a:p>
            <a:r>
              <a:rPr lang="en-US" sz="2800" dirty="0" smtClean="0"/>
              <a:t>Uses AMBE vocoder chip from DVSI</a:t>
            </a:r>
          </a:p>
          <a:p>
            <a:r>
              <a:rPr lang="en-US" sz="2800" dirty="0" smtClean="0"/>
              <a:t>Icom is first manufacturer with base, mobile, handhelds and repeater equipment</a:t>
            </a:r>
          </a:p>
          <a:p>
            <a:r>
              <a:rPr lang="en-US" dirty="0" smtClean="0"/>
              <a:t>Connect Systems planning D-STAR handheld for 2014</a:t>
            </a:r>
            <a:endParaRPr lang="en-US" sz="2800" dirty="0" smtClean="0"/>
          </a:p>
          <a:p>
            <a:r>
              <a:rPr lang="en-US" sz="2800" dirty="0" smtClean="0"/>
              <a:t>Other vendors offering other products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2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D-STAR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Voice is converted to digital modulation and transmitted at 4800 bps</a:t>
            </a:r>
          </a:p>
          <a:p>
            <a:pPr lvl="2"/>
            <a:r>
              <a:rPr lang="en-US" sz="2400" dirty="0" smtClean="0"/>
              <a:t>2400 bits for voice</a:t>
            </a:r>
          </a:p>
          <a:p>
            <a:pPr lvl="2"/>
            <a:r>
              <a:rPr lang="en-US" sz="2400" dirty="0" smtClean="0"/>
              <a:t>1200 bits for Forward Error Correction on voice</a:t>
            </a:r>
          </a:p>
          <a:p>
            <a:pPr lvl="2"/>
            <a:r>
              <a:rPr lang="en-US" sz="2400" dirty="0" smtClean="0"/>
              <a:t>1200 bits for data (error correction usually in applications</a:t>
            </a:r>
          </a:p>
          <a:p>
            <a:r>
              <a:rPr lang="en-US" dirty="0" smtClean="0"/>
              <a:t>True narrowband digital signal</a:t>
            </a:r>
          </a:p>
          <a:p>
            <a:pPr lvl="1"/>
            <a:r>
              <a:rPr lang="en-US" dirty="0" smtClean="0"/>
              <a:t>Voice and data occupy one 6.25 KHz signal (versus 12.5 KHz FM voice, P25 and MotoTRBO)</a:t>
            </a:r>
          </a:p>
          <a:p>
            <a:r>
              <a:rPr lang="en-US" dirty="0" smtClean="0"/>
              <a:t>Can operate simplex, repeater or linked to other repeater(s)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3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can D-STAR Do?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Transmit </a:t>
            </a:r>
            <a:r>
              <a:rPr lang="en-US" sz="2000" dirty="0" smtClean="0"/>
              <a:t>or </a:t>
            </a:r>
            <a:r>
              <a:rPr lang="en-US" sz="2000" dirty="0"/>
              <a:t>receive voice and 1200 baud </a:t>
            </a:r>
            <a:r>
              <a:rPr lang="en-US" sz="2000" dirty="0" smtClean="0"/>
              <a:t>data simultaneously on </a:t>
            </a:r>
            <a:r>
              <a:rPr lang="en-US" sz="2000" dirty="0"/>
              <a:t>2m, 440 and 1.2 </a:t>
            </a:r>
            <a:r>
              <a:rPr lang="en-US" sz="2000" dirty="0" smtClean="0"/>
              <a:t>GHz (no TNC required)</a:t>
            </a:r>
          </a:p>
          <a:p>
            <a:endParaRPr lang="en-US" sz="400" dirty="0"/>
          </a:p>
          <a:p>
            <a:r>
              <a:rPr lang="en-US" sz="2000" dirty="0"/>
              <a:t>128 Kb data transmission on 1.2 GHz with Internet </a:t>
            </a:r>
            <a:r>
              <a:rPr lang="en-US" sz="2000" dirty="0" smtClean="0"/>
              <a:t>connectivity (Ethernet bridge to Internet with IP address)</a:t>
            </a:r>
          </a:p>
          <a:p>
            <a:endParaRPr lang="en-US" sz="400" dirty="0"/>
          </a:p>
          <a:p>
            <a:r>
              <a:rPr lang="en-US" sz="2000" dirty="0" smtClean="0"/>
              <a:t>D-PRS (digital APRS) automatic </a:t>
            </a:r>
            <a:r>
              <a:rPr lang="en-US" sz="2000" dirty="0"/>
              <a:t>position reporting </a:t>
            </a:r>
            <a:r>
              <a:rPr lang="en-US" sz="2000" u="sng" dirty="0"/>
              <a:t>simultaneous</a:t>
            </a:r>
            <a:r>
              <a:rPr lang="en-US" sz="2000" dirty="0"/>
              <a:t> with voice </a:t>
            </a:r>
            <a:r>
              <a:rPr lang="en-US" sz="2000" dirty="0" smtClean="0"/>
              <a:t>with GPS </a:t>
            </a:r>
          </a:p>
          <a:p>
            <a:endParaRPr lang="en-US" sz="400" dirty="0"/>
          </a:p>
          <a:p>
            <a:r>
              <a:rPr lang="en-US" sz="2000" dirty="0" smtClean="0"/>
              <a:t>Flexible repeater </a:t>
            </a:r>
            <a:r>
              <a:rPr lang="en-US" sz="2000" dirty="0"/>
              <a:t>linking with Gateway and Internet </a:t>
            </a:r>
            <a:r>
              <a:rPr lang="en-US" sz="2000" dirty="0" smtClean="0"/>
              <a:t>connection</a:t>
            </a:r>
          </a:p>
          <a:p>
            <a:endParaRPr lang="en-US" sz="400" dirty="0" smtClean="0"/>
          </a:p>
          <a:p>
            <a:r>
              <a:rPr lang="en-US" sz="2000" dirty="0" smtClean="0"/>
              <a:t>Reflectors act as conference bridge for linking multiple repeaters (60+ DPLUS Reflectors now in operation worldwide)</a:t>
            </a:r>
          </a:p>
          <a:p>
            <a:endParaRPr lang="en-US" sz="400" dirty="0" smtClean="0"/>
          </a:p>
          <a:p>
            <a:r>
              <a:rPr lang="en-US" sz="2000" dirty="0" smtClean="0"/>
              <a:t>DV Dongle, DV Access Point (DVAP) and DV Node Adapters allow voice and data access to D-STAR via Internet connection (similar to EchoLink)</a:t>
            </a:r>
          </a:p>
          <a:p>
            <a:endParaRPr lang="en-US" sz="400" dirty="0"/>
          </a:p>
          <a:p>
            <a:endParaRPr lang="en-US" sz="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4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355"/>
            <a:ext cx="7467600" cy="4875008"/>
          </a:xfrm>
        </p:spPr>
        <p:txBody>
          <a:bodyPr>
            <a:noAutofit/>
          </a:bodyPr>
          <a:lstStyle/>
          <a:p>
            <a:r>
              <a:rPr lang="en-US" sz="1800" i="1" dirty="0" smtClean="0"/>
              <a:t>As of May 1, 2014 – 1,111 DPLUS Gateways, </a:t>
            </a:r>
            <a:br>
              <a:rPr lang="en-US" sz="1800" i="1" dirty="0" smtClean="0"/>
            </a:br>
            <a:r>
              <a:rPr lang="en-US" sz="1800" i="1" dirty="0" smtClean="0"/>
              <a:t>over 2,575 Voice Repeaters, 218 Data Modules and 34,298 registered users on US Trust Server and 62+ DPLUS reflectors in operation</a:t>
            </a:r>
          </a:p>
          <a:p>
            <a:r>
              <a:rPr lang="en-US" sz="1800" i="1" dirty="0"/>
              <a:t>Other users, repeaters and reflectors on DCS and XREF systems</a:t>
            </a:r>
          </a:p>
          <a:p>
            <a:endParaRPr lang="en-US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r>
              <a:rPr lang="en-US" sz="1800" i="1" dirty="0" smtClean="0"/>
              <a:t>D-STAR </a:t>
            </a:r>
            <a:r>
              <a:rPr lang="en-US" sz="1800" i="1" dirty="0" smtClean="0"/>
              <a:t>has largest base of users and repeaters of all digital </a:t>
            </a:r>
            <a:r>
              <a:rPr lang="en-US" sz="1800" i="1" dirty="0" smtClean="0"/>
              <a:t>modes</a:t>
            </a:r>
            <a:endParaRPr lang="en-US" sz="18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D-STAR Growth Continues</a:t>
            </a:r>
            <a:endParaRPr lang="en-US" sz="4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28600" y="2590801"/>
          <a:ext cx="2895600" cy="301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3352800" y="2590801"/>
          <a:ext cx="2666999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6248400" y="2590801"/>
          <a:ext cx="2657475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5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D-STAR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D-STAR radios (mobiles, handhelds, repeaters) commercially produced by ICOM</a:t>
            </a:r>
          </a:p>
          <a:p>
            <a:r>
              <a:rPr lang="en-US" sz="2400" dirty="0" smtClean="0"/>
              <a:t>D-STAR handheld by Connect Systems </a:t>
            </a:r>
            <a:r>
              <a:rPr lang="en-US" sz="2400" dirty="0" smtClean="0"/>
              <a:t>available </a:t>
            </a:r>
            <a:r>
              <a:rPr lang="en-US" sz="2400" dirty="0" smtClean="0"/>
              <a:t>in late 2014</a:t>
            </a:r>
          </a:p>
          <a:p>
            <a:r>
              <a:rPr lang="en-US" sz="2400" dirty="0" smtClean="0"/>
              <a:t>DV Dongle is non-radio device allowing access to repeaters and reflectors via Internet (similar to EchoLink)</a:t>
            </a:r>
          </a:p>
          <a:p>
            <a:r>
              <a:rPr lang="en-US" sz="2400" dirty="0" smtClean="0"/>
              <a:t>DV Access Point (DVAP) creates low power hotspot via Internet</a:t>
            </a:r>
          </a:p>
          <a:p>
            <a:r>
              <a:rPr lang="en-US" sz="2400" dirty="0" smtClean="0"/>
              <a:t>Node Adapters converts FM transceiver to D-STAR hotspot via Internet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6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2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Icom Radios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Offers line of mobiles, handhelds and repeaters</a:t>
            </a:r>
          </a:p>
          <a:p>
            <a:r>
              <a:rPr lang="en-US" dirty="0" smtClean="0"/>
              <a:t>Most radios are dual band (2m, 70cm)</a:t>
            </a:r>
          </a:p>
          <a:p>
            <a:pPr lvl="2"/>
            <a:r>
              <a:rPr lang="en-US" dirty="0" smtClean="0"/>
              <a:t>ID-31A is 70cm only</a:t>
            </a:r>
          </a:p>
          <a:p>
            <a:pPr lvl="2"/>
            <a:r>
              <a:rPr lang="en-US" dirty="0" smtClean="0"/>
              <a:t>ID-1 is 23cm only, allows high speed data</a:t>
            </a:r>
          </a:p>
          <a:p>
            <a:r>
              <a:rPr lang="en-US" dirty="0" smtClean="0"/>
              <a:t>All radios operate standard FM and D-STAR digital modes</a:t>
            </a:r>
          </a:p>
          <a:p>
            <a:r>
              <a:rPr lang="en-US" dirty="0" smtClean="0"/>
              <a:t>All Icom radios have built-in serial port for data transmission</a:t>
            </a:r>
          </a:p>
          <a:p>
            <a:r>
              <a:rPr lang="en-US" dirty="0" smtClean="0"/>
              <a:t>All offer GPS as built-in, a part of speaker/</a:t>
            </a:r>
            <a:r>
              <a:rPr lang="en-US" dirty="0" err="1" smtClean="0"/>
              <a:t>mic</a:t>
            </a:r>
            <a:r>
              <a:rPr lang="en-US" dirty="0" smtClean="0"/>
              <a:t> or connection via serial or USB 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7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7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8170"/>
          </a:xfrm>
        </p:spPr>
        <p:txBody>
          <a:bodyPr/>
          <a:lstStyle/>
          <a:p>
            <a:r>
              <a:rPr lang="en-US" dirty="0" smtClean="0"/>
              <a:t>Icom Mobiles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3297"/>
            <a:ext cx="7675350" cy="46905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IC-2200 and ID-800 were initial mobiles</a:t>
            </a:r>
          </a:p>
          <a:p>
            <a:pPr lvl="2"/>
            <a:r>
              <a:rPr lang="en-US" sz="1600" dirty="0" smtClean="0"/>
              <a:t>D-STAR board can be added to IC-2200</a:t>
            </a:r>
          </a:p>
          <a:p>
            <a:r>
              <a:rPr lang="en-US" sz="2000" dirty="0" smtClean="0"/>
              <a:t>ID-880 updated ID-800 with improved user functions</a:t>
            </a:r>
          </a:p>
          <a:p>
            <a:pPr lvl="2"/>
            <a:r>
              <a:rPr lang="en-US" sz="1600" dirty="0" smtClean="0"/>
              <a:t>Dual-band, single receive mobile</a:t>
            </a:r>
          </a:p>
          <a:p>
            <a:r>
              <a:rPr lang="en-US" sz="2000" dirty="0" smtClean="0"/>
              <a:t>IC-2820 is full featured mobile</a:t>
            </a:r>
          </a:p>
          <a:p>
            <a:pPr lvl="2"/>
            <a:r>
              <a:rPr lang="en-US" sz="1600" dirty="0" smtClean="0"/>
              <a:t>Dual-band, dual receive</a:t>
            </a:r>
          </a:p>
          <a:p>
            <a:pPr lvl="2"/>
            <a:r>
              <a:rPr lang="en-US" sz="1600" dirty="0" smtClean="0"/>
              <a:t>Built-in GPS with external antenna</a:t>
            </a:r>
          </a:p>
          <a:p>
            <a:r>
              <a:rPr lang="en-US" sz="2000" dirty="0" smtClean="0"/>
              <a:t>New ID-5100 mobile offers new features</a:t>
            </a:r>
          </a:p>
          <a:p>
            <a:pPr lvl="2"/>
            <a:r>
              <a:rPr lang="en-US" sz="1600" dirty="0" smtClean="0"/>
              <a:t>Dual-Band, dual receive</a:t>
            </a:r>
          </a:p>
          <a:p>
            <a:pPr lvl="2"/>
            <a:r>
              <a:rPr lang="en-US" sz="1600" dirty="0" smtClean="0"/>
              <a:t>GPS built into head unit</a:t>
            </a:r>
          </a:p>
          <a:p>
            <a:pPr lvl="2"/>
            <a:r>
              <a:rPr lang="en-US" sz="1600" dirty="0" smtClean="0"/>
              <a:t>Touchscreen display</a:t>
            </a:r>
          </a:p>
          <a:p>
            <a:pPr lvl="2"/>
            <a:r>
              <a:rPr lang="en-US" sz="1600" dirty="0" smtClean="0"/>
              <a:t>Optional Bluetooth interface</a:t>
            </a:r>
          </a:p>
          <a:p>
            <a:pPr lvl="2"/>
            <a:r>
              <a:rPr lang="en-US" sz="1600" dirty="0" smtClean="0"/>
              <a:t>DR Mode with 1200 included memories</a:t>
            </a:r>
          </a:p>
          <a:p>
            <a:pPr lvl="2"/>
            <a:endParaRPr lang="en-US" sz="1600" dirty="0" smtClean="0"/>
          </a:p>
          <a:p>
            <a:endParaRPr lang="en-US" sz="2400" dirty="0"/>
          </a:p>
        </p:txBody>
      </p:sp>
      <p:pic>
        <p:nvPicPr>
          <p:cNvPr id="5" name="Picture 11" descr="ID-800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3505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IC-2820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46564"/>
            <a:ext cx="35242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D-880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55006"/>
            <a:ext cx="3276600" cy="12705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093307"/>
            <a:ext cx="3510117" cy="136106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8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8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Icom Handhelds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IC-91AD was initial D-STAR handheld</a:t>
            </a:r>
          </a:p>
          <a:p>
            <a:pPr lvl="2"/>
            <a:r>
              <a:rPr lang="en-US" sz="1800" dirty="0" smtClean="0"/>
              <a:t>Dual-band, dual receive</a:t>
            </a:r>
          </a:p>
          <a:p>
            <a:r>
              <a:rPr lang="en-US" sz="2400" dirty="0" smtClean="0"/>
              <a:t>IC-92AD dual-band</a:t>
            </a:r>
            <a:r>
              <a:rPr lang="en-US" sz="1800" dirty="0" smtClean="0"/>
              <a:t>, </a:t>
            </a:r>
            <a:r>
              <a:rPr lang="en-US" sz="2400" dirty="0" smtClean="0"/>
              <a:t>dual receive</a:t>
            </a:r>
          </a:p>
          <a:p>
            <a:pPr lvl="2"/>
            <a:r>
              <a:rPr lang="en-US" sz="1800" dirty="0" smtClean="0"/>
              <a:t>Slightly larger frame with more heat sink</a:t>
            </a:r>
          </a:p>
          <a:p>
            <a:pPr lvl="2"/>
            <a:r>
              <a:rPr lang="en-US" sz="1800" dirty="0" smtClean="0"/>
              <a:t>Waterproof</a:t>
            </a:r>
          </a:p>
          <a:p>
            <a:pPr lvl="2"/>
            <a:r>
              <a:rPr lang="en-US" sz="1800" dirty="0" smtClean="0"/>
              <a:t>GPS </a:t>
            </a:r>
            <a:r>
              <a:rPr lang="en-US" sz="1800" dirty="0" err="1" smtClean="0"/>
              <a:t>spkr</a:t>
            </a:r>
            <a:r>
              <a:rPr lang="en-US" sz="1800" dirty="0" smtClean="0"/>
              <a:t>/</a:t>
            </a:r>
            <a:r>
              <a:rPr lang="en-US" sz="1800" dirty="0" err="1" smtClean="0"/>
              <a:t>mic</a:t>
            </a:r>
            <a:r>
              <a:rPr lang="en-US" sz="1800" dirty="0" smtClean="0"/>
              <a:t> optional accessory</a:t>
            </a:r>
          </a:p>
          <a:p>
            <a:r>
              <a:rPr lang="en-US" sz="2400" dirty="0" smtClean="0"/>
              <a:t>IC-80 introduced as lower cost handheld</a:t>
            </a:r>
          </a:p>
          <a:p>
            <a:pPr lvl="2"/>
            <a:r>
              <a:rPr lang="en-US" sz="1800" dirty="0" smtClean="0"/>
              <a:t>Dual-band, single receive</a:t>
            </a:r>
          </a:p>
          <a:p>
            <a:pPr lvl="2"/>
            <a:r>
              <a:rPr lang="en-US" sz="1800" dirty="0" smtClean="0"/>
              <a:t>GPS </a:t>
            </a:r>
            <a:r>
              <a:rPr lang="en-US" sz="1800" dirty="0" err="1" smtClean="0"/>
              <a:t>spkr</a:t>
            </a:r>
            <a:r>
              <a:rPr lang="en-US" sz="1800" dirty="0" smtClean="0"/>
              <a:t>/</a:t>
            </a:r>
            <a:r>
              <a:rPr lang="en-US" sz="1800" dirty="0" err="1" smtClean="0"/>
              <a:t>mic</a:t>
            </a:r>
            <a:r>
              <a:rPr lang="en-US" sz="1800" dirty="0" smtClean="0"/>
              <a:t> accessory available</a:t>
            </a:r>
          </a:p>
          <a:p>
            <a:r>
              <a:rPr lang="en-US" sz="2400" dirty="0" smtClean="0"/>
              <a:t>ID-31A is 70cm handheld</a:t>
            </a:r>
            <a:endParaRPr lang="en-US" sz="1800" dirty="0" smtClean="0"/>
          </a:p>
          <a:p>
            <a:pPr lvl="2"/>
            <a:r>
              <a:rPr lang="en-US" sz="1800" dirty="0" smtClean="0"/>
              <a:t>Waterproof</a:t>
            </a:r>
          </a:p>
          <a:p>
            <a:pPr lvl="2"/>
            <a:r>
              <a:rPr lang="en-US" sz="1800" dirty="0" smtClean="0"/>
              <a:t>SD card for memory storage, update memory from downloads</a:t>
            </a:r>
          </a:p>
          <a:p>
            <a:pPr lvl="2"/>
            <a:r>
              <a:rPr lang="en-US" sz="1800" dirty="0" smtClean="0"/>
              <a:t>Built-in GPS</a:t>
            </a:r>
          </a:p>
          <a:p>
            <a:pPr lvl="2"/>
            <a:r>
              <a:rPr lang="en-US" sz="1800" dirty="0" smtClean="0"/>
              <a:t>User friendly DR Mode, locate closest repeater</a:t>
            </a:r>
          </a:p>
          <a:p>
            <a:r>
              <a:rPr lang="en-US" sz="2400" dirty="0" smtClean="0"/>
              <a:t>ID-51A is latest dual band handheld</a:t>
            </a:r>
            <a:endParaRPr lang="en-US" sz="1800" dirty="0" smtClean="0"/>
          </a:p>
          <a:p>
            <a:pPr lvl="2"/>
            <a:r>
              <a:rPr lang="en-US" sz="1800" dirty="0" smtClean="0"/>
              <a:t>All features of ID-31A, but dual band, dual receive</a:t>
            </a:r>
          </a:p>
          <a:p>
            <a:pPr lvl="2"/>
            <a:endParaRPr lang="en-US" sz="1800" dirty="0"/>
          </a:p>
        </p:txBody>
      </p:sp>
      <p:pic>
        <p:nvPicPr>
          <p:cNvPr id="5124" name="Picture 4" descr="IC-80AD"/>
          <p:cNvPicPr>
            <a:picLocks noChangeAspect="1" noChangeArrowheads="1"/>
          </p:cNvPicPr>
          <p:nvPr/>
        </p:nvPicPr>
        <p:blipFill>
          <a:blip r:embed="rId2" cstate="print"/>
          <a:srcRect l="9796" r="45061"/>
          <a:stretch>
            <a:fillRect/>
          </a:stretch>
        </p:blipFill>
        <p:spPr bwMode="auto">
          <a:xfrm>
            <a:off x="5756787" y="2075652"/>
            <a:ext cx="1878291" cy="1613391"/>
          </a:xfrm>
          <a:prstGeom prst="rect">
            <a:avLst/>
          </a:prstGeom>
          <a:noFill/>
        </p:spPr>
      </p:pic>
      <p:pic>
        <p:nvPicPr>
          <p:cNvPr id="5126" name="Picture 6" descr="IC-92AD"/>
          <p:cNvPicPr>
            <a:picLocks noChangeAspect="1" noChangeArrowheads="1"/>
          </p:cNvPicPr>
          <p:nvPr/>
        </p:nvPicPr>
        <p:blipFill>
          <a:blip r:embed="rId3" cstate="print"/>
          <a:srcRect l="11755" r="2939"/>
          <a:stretch>
            <a:fillRect/>
          </a:stretch>
        </p:blipFill>
        <p:spPr bwMode="auto">
          <a:xfrm>
            <a:off x="5943600" y="831274"/>
            <a:ext cx="2967714" cy="1348980"/>
          </a:xfrm>
          <a:prstGeom prst="rect">
            <a:avLst/>
          </a:prstGeom>
          <a:noFill/>
        </p:spPr>
      </p:pic>
      <p:pic>
        <p:nvPicPr>
          <p:cNvPr id="1026" name="Picture 2" descr="C:\Users\jdavis\Desktop\ID-5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505200"/>
            <a:ext cx="1866900" cy="18097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1D45-3046-4A0D-9D98-6334BAB4C097}" type="slidenum">
              <a:rPr lang="en-US" smtClean="0"/>
              <a:pPr/>
              <a:t>9</a:t>
            </a:fld>
            <a:r>
              <a:rPr lang="en-US" dirty="0" smtClean="0"/>
              <a:t> of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0854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137</TotalTime>
  <Words>1006</Words>
  <Application>Microsoft Office PowerPoint</Application>
  <PresentationFormat>On-screen Show (4:3)</PresentationFormat>
  <Paragraphs>179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Wingdings 2</vt:lpstr>
      <vt:lpstr>Depth</vt:lpstr>
      <vt:lpstr>D-STAR InfoCon 2014 at Dayton Hamvention       Part 1 – Intro to D-STAR</vt:lpstr>
      <vt:lpstr>What is D-STAR?</vt:lpstr>
      <vt:lpstr>How does D-STAR work?</vt:lpstr>
      <vt:lpstr>What can D-STAR Do?</vt:lpstr>
      <vt:lpstr>D-STAR Growth Continues</vt:lpstr>
      <vt:lpstr>D-STAR Equipment</vt:lpstr>
      <vt:lpstr>Icom Radios</vt:lpstr>
      <vt:lpstr>Icom Mobiles</vt:lpstr>
      <vt:lpstr>Icom Handhelds</vt:lpstr>
      <vt:lpstr>ID-1 for 1.2 GHz Voice and Data</vt:lpstr>
      <vt:lpstr>DV Dongle</vt:lpstr>
      <vt:lpstr>DV Access Point</vt:lpstr>
      <vt:lpstr>DV Node Adapters/GMSK Modems</vt:lpstr>
      <vt:lpstr>D-STAR Repeater Architecture</vt:lpstr>
      <vt:lpstr>The Registration Process</vt:lpstr>
      <vt:lpstr>Starting Registration</vt:lpstr>
      <vt:lpstr>Fill Out Your Info</vt:lpstr>
      <vt:lpstr>Add a Terminal</vt:lpstr>
      <vt:lpstr>Add Your Callsign to Radio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Davis</dc:creator>
  <cp:lastModifiedBy>John Davis</cp:lastModifiedBy>
  <cp:revision>17</cp:revision>
  <dcterms:created xsi:type="dcterms:W3CDTF">2014-05-05T13:24:28Z</dcterms:created>
  <dcterms:modified xsi:type="dcterms:W3CDTF">2014-05-06T02:27:47Z</dcterms:modified>
</cp:coreProperties>
</file>