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59" r:id="rId6"/>
    <p:sldId id="260" r:id="rId7"/>
    <p:sldId id="264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288797233679122"/>
          <c:y val="0.20232395240815718"/>
          <c:w val="0.72420197475315584"/>
          <c:h val="0.7007185142866605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'[D-STAR Statistics.xlsx]Sheet1'!$O$6:$U$6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'[D-STAR Statistics.xlsx]Sheet1'!$O$7:$U$7</c:f>
              <c:numCache>
                <c:formatCode>General</c:formatCode>
                <c:ptCount val="7"/>
                <c:pt idx="0">
                  <c:v>2000</c:v>
                </c:pt>
                <c:pt idx="1">
                  <c:v>3000</c:v>
                </c:pt>
                <c:pt idx="2">
                  <c:v>5500</c:v>
                </c:pt>
                <c:pt idx="3">
                  <c:v>11000</c:v>
                </c:pt>
                <c:pt idx="4">
                  <c:v>20000</c:v>
                </c:pt>
                <c:pt idx="5">
                  <c:v>25634</c:v>
                </c:pt>
                <c:pt idx="6">
                  <c:v>32452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036744"/>
        <c:axId val="321037136"/>
      </c:barChart>
      <c:catAx>
        <c:axId val="321036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ysClr val="windowText" lastClr="000000"/>
          </a:solidFill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321037136"/>
        <c:crosses val="autoZero"/>
        <c:auto val="1"/>
        <c:lblAlgn val="ctr"/>
        <c:lblOffset val="100"/>
        <c:noMultiLvlLbl val="0"/>
      </c:catAx>
      <c:valAx>
        <c:axId val="321037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solidFill>
            <a:sysClr val="windowText" lastClr="000000"/>
          </a:solidFill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321036744"/>
        <c:crosses val="autoZero"/>
        <c:crossBetween val="between"/>
      </c:valAx>
      <c:spPr>
        <a:solidFill>
          <a:sysClr val="windowText" lastClr="000000"/>
        </a:solidFill>
      </c:spPr>
    </c:plotArea>
    <c:plotVisOnly val="1"/>
    <c:dispBlanksAs val="gap"/>
    <c:showDLblsOverMax val="0"/>
  </c:chart>
  <c:spPr>
    <a:solidFill>
      <a:sysClr val="windowText" lastClr="000000"/>
    </a:solidFill>
    <a:ln w="50800">
      <a:solidFill>
        <a:srgbClr val="FFFF00"/>
      </a:solidFill>
    </a:ln>
  </c:sp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0.01016</cdr:x>
      <cdr:y>0.00808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0.20635</cdr:x>
      <cdr:y>0.0347</cdr:y>
    </cdr:from>
    <cdr:to>
      <cdr:x>0.81746</cdr:x>
      <cdr:y>0.17035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5300" y="104775"/>
          <a:ext cx="146685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>
              <a:solidFill>
                <a:sysClr val="window" lastClr="FFFFFF"/>
              </a:solidFill>
            </a:rPr>
            <a:t>Users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63045-6D7A-4CD6-9AE2-93E497809D7D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C9E3-3B64-422F-B3A6-DC6BEAE9A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4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D-STAR and the </a:t>
            </a:r>
            <a:br>
              <a:rPr lang="en-US" dirty="0" smtClean="0"/>
            </a:br>
            <a:r>
              <a:rPr lang="en-US" dirty="0" smtClean="0"/>
              <a:t>National Hurricane 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 of x</a:t>
            </a:r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42" y="6184677"/>
            <a:ext cx="1894115" cy="67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30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0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3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49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89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6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6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1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32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09164" y="6356351"/>
            <a:ext cx="93889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 of x</a:t>
            </a:r>
            <a:endParaRPr lang="en-US" dirty="0"/>
          </a:p>
        </p:txBody>
      </p:sp>
      <p:pic>
        <p:nvPicPr>
          <p:cNvPr id="10" name="Picture 1" descr="C:\My Dropbox\InfoCon 2011\InfoCon_logo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8673" y="185738"/>
            <a:ext cx="1682864" cy="1130344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83" y="6005766"/>
            <a:ext cx="1841047" cy="85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8363" y="6356351"/>
            <a:ext cx="2057400" cy="36512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711D45-3046-4A0D-9D98-6334BAB4C097}" type="slidenum">
              <a:rPr lang="en-US" smtClean="0"/>
              <a:pPr/>
              <a:t>‹#›</a:t>
            </a:fld>
            <a:r>
              <a:rPr lang="en-US" dirty="0" smtClean="0"/>
              <a:t> of 19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83" y="6176963"/>
            <a:ext cx="1841047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99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0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7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6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5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5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9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0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1FAE658-C815-41C7-B805-11BE378FE74E}" type="slidenum">
              <a:rPr lang="en-US" smtClean="0"/>
              <a:pPr/>
              <a:t>‹#›</a:t>
            </a:fld>
            <a:r>
              <a:rPr lang="en-US" dirty="0" smtClean="0"/>
              <a:t> of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47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50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gif"/><Relationship Id="rId9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dstarinfo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49" y="4139381"/>
            <a:ext cx="6858000" cy="914158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D-STAR Update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75" dirty="0" smtClean="0"/>
              <a:t/>
            </a:r>
            <a:br>
              <a:rPr lang="en-US" sz="3675" dirty="0" smtClean="0"/>
            </a:br>
            <a:r>
              <a:rPr lang="en-US" sz="1600" dirty="0" smtClean="0"/>
              <a:t>     </a:t>
            </a:r>
            <a:br>
              <a:rPr lang="en-US" sz="1600" dirty="0" smtClean="0"/>
            </a:br>
            <a:endParaRPr lang="en-US" i="1" dirty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5314549"/>
            <a:ext cx="6858000" cy="618523"/>
          </a:xfrm>
        </p:spPr>
        <p:txBody>
          <a:bodyPr/>
          <a:lstStyle/>
          <a:p>
            <a:r>
              <a:rPr lang="en-US" dirty="0" smtClean="0"/>
              <a:t>John Davis WB4QDX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5981"/>
          <a:stretch/>
        </p:blipFill>
        <p:spPr bwMode="auto">
          <a:xfrm>
            <a:off x="178992" y="2357067"/>
            <a:ext cx="2835975" cy="18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26" y="115931"/>
            <a:ext cx="3310041" cy="137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49" y="1370944"/>
            <a:ext cx="3957074" cy="1534376"/>
          </a:xfrm>
          <a:prstGeom prst="rect">
            <a:avLst/>
          </a:prstGeom>
        </p:spPr>
      </p:pic>
      <p:pic>
        <p:nvPicPr>
          <p:cNvPr id="14" name="Picture 2" descr="C:\John\D-Star\DVAP_full_cro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4967" y="1906741"/>
            <a:ext cx="2298429" cy="2197803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3" y="185438"/>
            <a:ext cx="4249533" cy="23157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709" y="4069708"/>
            <a:ext cx="2362013" cy="2714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96" y="2770784"/>
            <a:ext cx="3287558" cy="12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3832"/>
            <a:ext cx="5638800" cy="4668531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As of May 14,2014</a:t>
            </a:r>
          </a:p>
          <a:p>
            <a:pPr lvl="1"/>
            <a:r>
              <a:rPr lang="en-US" sz="2000" i="1" dirty="0" smtClean="0"/>
              <a:t>Over 32,000 registered users worldwide</a:t>
            </a:r>
          </a:p>
          <a:p>
            <a:pPr lvl="1"/>
            <a:r>
              <a:rPr lang="en-US" sz="2000" i="1" dirty="0" smtClean="0"/>
              <a:t>Over 1,760 registered gateways (G2 and </a:t>
            </a:r>
            <a:r>
              <a:rPr lang="en-US" sz="2000" i="1" dirty="0" err="1" smtClean="0"/>
              <a:t>ircDDB</a:t>
            </a:r>
            <a:r>
              <a:rPr lang="en-US" sz="2000" i="1" dirty="0" smtClean="0"/>
              <a:t>)</a:t>
            </a:r>
            <a:endParaRPr lang="en-US" sz="2000" i="1" dirty="0"/>
          </a:p>
          <a:p>
            <a:pPr lvl="1"/>
            <a:r>
              <a:rPr lang="en-US" sz="2000" i="1" dirty="0" smtClean="0"/>
              <a:t>56 Active DPLUS reflectors</a:t>
            </a:r>
          </a:p>
          <a:p>
            <a:pPr lvl="1"/>
            <a:r>
              <a:rPr lang="en-US" sz="2000" i="1" dirty="0" smtClean="0"/>
              <a:t>31 DCS reflectors</a:t>
            </a:r>
          </a:p>
          <a:p>
            <a:pPr lvl="1"/>
            <a:r>
              <a:rPr lang="en-US" sz="2000" i="1" dirty="0" smtClean="0"/>
              <a:t>46 XREF reflectors</a:t>
            </a:r>
          </a:p>
          <a:p>
            <a:pPr lvl="1"/>
            <a:r>
              <a:rPr lang="en-US" sz="2000" i="1" dirty="0" smtClean="0"/>
              <a:t>Over 3,000 D-STAR Repeaters</a:t>
            </a:r>
          </a:p>
          <a:p>
            <a:pPr lvl="1"/>
            <a:r>
              <a:rPr lang="en-US" sz="2000" i="1" dirty="0" smtClean="0"/>
              <a:t>Over 72 D-STAR nets</a:t>
            </a:r>
            <a:endParaRPr lang="en-US" sz="2000" i="1" dirty="0"/>
          </a:p>
          <a:p>
            <a:pPr lvl="1"/>
            <a:endParaRPr lang="en-US" b="1" i="1" dirty="0" smtClean="0"/>
          </a:p>
          <a:p>
            <a:pPr lvl="1"/>
            <a:r>
              <a:rPr lang="en-US" b="1" i="1" dirty="0" smtClean="0"/>
              <a:t>D-STAR remains the most active digital mode in Amateur Radio with the largest number of users</a:t>
            </a:r>
          </a:p>
          <a:p>
            <a:pPr lvl="1"/>
            <a:endParaRPr lang="en-US" sz="2000" i="1" dirty="0" smtClean="0"/>
          </a:p>
          <a:p>
            <a:endParaRPr lang="en-US" sz="1600" i="1" dirty="0" smtClean="0"/>
          </a:p>
          <a:p>
            <a:endParaRPr lang="en-US" sz="2000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D-STAR Continues to Grow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8866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177378"/>
              </p:ext>
            </p:extLst>
          </p:nvPr>
        </p:nvGraphicFramePr>
        <p:xfrm>
          <a:off x="5899355" y="1690689"/>
          <a:ext cx="3036017" cy="334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64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Hurricane 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D-STAR invited to participate in hurricane and tropical storm weather reporting with National Hurricane Center and WX4NHC</a:t>
            </a:r>
          </a:p>
          <a:p>
            <a:pPr lvl="2"/>
            <a:r>
              <a:rPr lang="en-US" sz="2400" dirty="0" smtClean="0"/>
              <a:t>Voice reports through SE D-STAR Weather Net on linked repeaters to REF002A</a:t>
            </a:r>
          </a:p>
          <a:p>
            <a:pPr lvl="2"/>
            <a:r>
              <a:rPr lang="en-US" sz="2400" dirty="0" smtClean="0"/>
              <a:t>D-RATS reports on drat.seweather.net</a:t>
            </a:r>
          </a:p>
          <a:p>
            <a:pPr lvl="2"/>
            <a:endParaRPr lang="en-US" sz="800" dirty="0"/>
          </a:p>
          <a:p>
            <a:r>
              <a:rPr lang="en-US" sz="3000" dirty="0" smtClean="0"/>
              <a:t>Net will be activated during any weather system approaching US landfall</a:t>
            </a:r>
          </a:p>
          <a:p>
            <a:pPr lvl="2"/>
            <a:endParaRPr lang="en-US" sz="900" dirty="0" smtClean="0"/>
          </a:p>
          <a:p>
            <a:r>
              <a:rPr lang="en-US" sz="3000" dirty="0" smtClean="0"/>
              <a:t>WX4NHC/Hurricane Net first test on Saturday, May 31 from 10a-12n EDT for D-STAR</a:t>
            </a:r>
          </a:p>
          <a:p>
            <a:endParaRPr lang="en-US" sz="1100" dirty="0" smtClean="0"/>
          </a:p>
          <a:p>
            <a:r>
              <a:rPr lang="en-US" sz="3000" dirty="0" smtClean="0"/>
              <a:t>Southeast D-STAR Weather Net operates weekly on Sunday evenings 9:00pm ET on REF002A</a:t>
            </a:r>
          </a:p>
          <a:p>
            <a:pPr lvl="2"/>
            <a:endParaRPr lang="en-US" dirty="0"/>
          </a:p>
          <a:p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3</a:t>
            </a:fld>
            <a:r>
              <a:rPr lang="en-US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1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D-STAR HF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DV mode operates on HF frequencies with IC-7100, ID-9100 and HF rigs with data port and GMSK modem board</a:t>
            </a:r>
          </a:p>
          <a:p>
            <a:r>
              <a:rPr lang="en-US" dirty="0" smtClean="0"/>
              <a:t>DV mode is roughly AM bandwidth</a:t>
            </a:r>
          </a:p>
          <a:p>
            <a:r>
              <a:rPr lang="en-US" dirty="0" smtClean="0"/>
              <a:t>D-STAR HF Net operates on 80m-6m bands</a:t>
            </a:r>
          </a:p>
          <a:p>
            <a:r>
              <a:rPr lang="en-US" dirty="0" smtClean="0"/>
              <a:t>Coordinates band changes on REF030C</a:t>
            </a:r>
          </a:p>
          <a:p>
            <a:r>
              <a:rPr lang="en-US" dirty="0" smtClean="0"/>
              <a:t>Net operates on Tuesday, Thursday, Saturday, Sunday skeds</a:t>
            </a:r>
          </a:p>
          <a:p>
            <a:r>
              <a:rPr lang="en-US" dirty="0" smtClean="0"/>
              <a:t>Complete net info at </a:t>
            </a:r>
            <a:r>
              <a:rPr lang="en-US" b="1" u="sng" dirty="0" smtClean="0"/>
              <a:t>hf.dstar-relay.net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4</a:t>
            </a:fld>
            <a:r>
              <a:rPr lang="en-US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3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Download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573161"/>
            <a:ext cx="7675350" cy="4603802"/>
          </a:xfrm>
        </p:spPr>
        <p:txBody>
          <a:bodyPr/>
          <a:lstStyle/>
          <a:p>
            <a:r>
              <a:rPr lang="en-US" dirty="0" smtClean="0"/>
              <a:t>Available at </a:t>
            </a:r>
            <a:r>
              <a:rPr lang="en-US" dirty="0" smtClean="0">
                <a:hlinkClick r:id="rId2"/>
              </a:rPr>
              <a:t>www.DSTARinfo.com</a:t>
            </a:r>
            <a:endParaRPr lang="en-US" dirty="0" smtClean="0"/>
          </a:p>
          <a:p>
            <a:r>
              <a:rPr lang="en-US" dirty="0" smtClean="0"/>
              <a:t>New download features added for standard memories and repeater lists (DR)</a:t>
            </a:r>
          </a:p>
          <a:p>
            <a:r>
              <a:rPr lang="en-US" dirty="0" smtClean="0"/>
              <a:t>Geocoded FM repeaters available for new ID-5100</a:t>
            </a:r>
          </a:p>
          <a:p>
            <a:r>
              <a:rPr lang="en-US" dirty="0" smtClean="0"/>
              <a:t>Choose mix of FM and DV repeaters based on a specified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5</a:t>
            </a:fld>
            <a:r>
              <a:rPr lang="en-US" smtClean="0"/>
              <a:t> of 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012" y="4651376"/>
            <a:ext cx="67913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Repeater Downloads (Beta)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6</a:t>
            </a:fld>
            <a:r>
              <a:rPr lang="en-US" smtClean="0"/>
              <a:t> of 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1585913"/>
            <a:ext cx="68865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3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using DR Mode?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7</a:t>
            </a:fld>
            <a:r>
              <a:rPr lang="en-US" smtClean="0"/>
              <a:t> of 19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1676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DR Mode available on ID-31, ID-51, ID-5100, IC-7100</a:t>
            </a:r>
          </a:p>
          <a:p>
            <a:r>
              <a:rPr lang="en-US" sz="2400" dirty="0" smtClean="0"/>
              <a:t>Simplifies D-STAR programming</a:t>
            </a:r>
          </a:p>
          <a:p>
            <a:r>
              <a:rPr lang="en-US" sz="2400" dirty="0" smtClean="0"/>
              <a:t>Includes geocoded Repeater List for Nearest Repeater selection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9266" r="551" b="9240"/>
          <a:stretch/>
        </p:blipFill>
        <p:spPr>
          <a:xfrm>
            <a:off x="3328352" y="3404265"/>
            <a:ext cx="5712543" cy="2654711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481781" y="3637524"/>
            <a:ext cx="2846571" cy="22787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FROM</a:t>
            </a:r>
            <a:r>
              <a:rPr lang="en-US" sz="2400" dirty="0" smtClean="0"/>
              <a:t> selects desired repeater</a:t>
            </a:r>
          </a:p>
          <a:p>
            <a:r>
              <a:rPr lang="en-US" sz="2400" b="1" dirty="0" smtClean="0"/>
              <a:t>TO</a:t>
            </a:r>
            <a:r>
              <a:rPr lang="en-US" sz="2400" dirty="0" smtClean="0"/>
              <a:t> selects CQCQCQ for talk and linking to repeaters and reflectors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2087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72898" cy="1325563"/>
          </a:xfrm>
        </p:spPr>
        <p:txBody>
          <a:bodyPr/>
          <a:lstStyle/>
          <a:p>
            <a:r>
              <a:rPr lang="en-US" dirty="0" smtClean="0"/>
              <a:t>Expand Your D-STAR Repeater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DSTARinfo.com is giving away a free Icom RF Module or 50% off Icom controller and RF Module</a:t>
            </a:r>
          </a:p>
          <a:p>
            <a:r>
              <a:rPr lang="en-US" sz="2400" dirty="0" smtClean="0"/>
              <a:t>Open to US clubs</a:t>
            </a:r>
          </a:p>
          <a:p>
            <a:r>
              <a:rPr lang="en-US" sz="2400" dirty="0" smtClean="0"/>
              <a:t>Register at D-STAR Booth (HA0010) or Friday Night D-STAR at Drury Inn (6:30-8:30pm)</a:t>
            </a:r>
          </a:p>
          <a:p>
            <a:r>
              <a:rPr lang="en-US" sz="2400" dirty="0" smtClean="0"/>
              <a:t>Winner will be drawn at the D-STAR booth in the main arena on Sunday morning at 10am</a:t>
            </a:r>
          </a:p>
          <a:p>
            <a:r>
              <a:rPr lang="en-US" sz="2400" dirty="0" smtClean="0"/>
              <a:t>One entry per person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8</a:t>
            </a:fld>
            <a:r>
              <a:rPr lang="en-US" smtClean="0"/>
              <a:t> of 19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57" y="4642587"/>
            <a:ext cx="3957074" cy="153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7539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301</TotalTime>
  <Words>362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Depth</vt:lpstr>
      <vt:lpstr>D-STAR Update        </vt:lpstr>
      <vt:lpstr>D-STAR Continues to Grow</vt:lpstr>
      <vt:lpstr>National Hurricane Net</vt:lpstr>
      <vt:lpstr>D-STAR HF Operation</vt:lpstr>
      <vt:lpstr>New Download Capabilities</vt:lpstr>
      <vt:lpstr>Repeater Downloads (Beta)</vt:lpstr>
      <vt:lpstr>Are you using DR Mode?</vt:lpstr>
      <vt:lpstr>Expand Your D-STAR Repeater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Davis</dc:creator>
  <cp:lastModifiedBy>John Davis</cp:lastModifiedBy>
  <cp:revision>35</cp:revision>
  <dcterms:created xsi:type="dcterms:W3CDTF">2014-05-05T13:24:28Z</dcterms:created>
  <dcterms:modified xsi:type="dcterms:W3CDTF">2014-05-14T20:24:18Z</dcterms:modified>
</cp:coreProperties>
</file>