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9" r:id="rId1"/>
  </p:sldMasterIdLst>
  <p:notesMasterIdLst>
    <p:notesMasterId r:id="rId21"/>
  </p:notesMasterIdLst>
  <p:sldIdLst>
    <p:sldId id="256" r:id="rId2"/>
    <p:sldId id="257" r:id="rId3"/>
    <p:sldId id="275" r:id="rId4"/>
    <p:sldId id="276" r:id="rId5"/>
    <p:sldId id="279" r:id="rId6"/>
    <p:sldId id="258" r:id="rId7"/>
    <p:sldId id="259" r:id="rId8"/>
    <p:sldId id="278" r:id="rId9"/>
    <p:sldId id="266" r:id="rId10"/>
    <p:sldId id="267" r:id="rId11"/>
    <p:sldId id="268" r:id="rId12"/>
    <p:sldId id="269" r:id="rId13"/>
    <p:sldId id="270" r:id="rId14"/>
    <p:sldId id="274" r:id="rId15"/>
    <p:sldId id="261" r:id="rId16"/>
    <p:sldId id="262" r:id="rId17"/>
    <p:sldId id="263" r:id="rId18"/>
    <p:sldId id="264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Digital vs Analog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132413921632563E-2"/>
          <c:y val="0.12456759026028548"/>
          <c:w val="0.89923247759710512"/>
          <c:h val="0.7206939182979961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Sheet1!$B$2</c:f>
              <c:strCache>
                <c:ptCount val="1"/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Sheet1!$A$3:$A$13</c:f>
              <c:numCache>
                <c:formatCode>0</c:formatCode>
                <c:ptCount val="11"/>
                <c:pt idx="0">
                  <c:v>100</c:v>
                </c:pt>
                <c:pt idx="1">
                  <c:v>90</c:v>
                </c:pt>
                <c:pt idx="2">
                  <c:v>80</c:v>
                </c:pt>
                <c:pt idx="3">
                  <c:v>70</c:v>
                </c:pt>
                <c:pt idx="4">
                  <c:v>60</c:v>
                </c:pt>
                <c:pt idx="5">
                  <c:v>50</c:v>
                </c:pt>
                <c:pt idx="6">
                  <c:v>40</c:v>
                </c:pt>
                <c:pt idx="7">
                  <c:v>30</c:v>
                </c:pt>
                <c:pt idx="8">
                  <c:v>20</c:v>
                </c:pt>
                <c:pt idx="9">
                  <c:v>10</c:v>
                </c:pt>
                <c:pt idx="10">
                  <c:v>0</c:v>
                </c:pt>
              </c:numCache>
            </c:numRef>
          </c:xVal>
          <c:yVal>
            <c:numRef>
              <c:f>Sheet1!$B$3:$B$13</c:f>
              <c:numCache>
                <c:formatCode>General</c:formatCode>
                <c:ptCount val="1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Sheet1!$C$2</c:f>
              <c:strCache>
                <c:ptCount val="1"/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Sheet1!$A$3:$A$13</c:f>
              <c:numCache>
                <c:formatCode>0</c:formatCode>
                <c:ptCount val="11"/>
                <c:pt idx="0">
                  <c:v>100</c:v>
                </c:pt>
                <c:pt idx="1">
                  <c:v>90</c:v>
                </c:pt>
                <c:pt idx="2">
                  <c:v>80</c:v>
                </c:pt>
                <c:pt idx="3">
                  <c:v>70</c:v>
                </c:pt>
                <c:pt idx="4">
                  <c:v>60</c:v>
                </c:pt>
                <c:pt idx="5">
                  <c:v>50</c:v>
                </c:pt>
                <c:pt idx="6">
                  <c:v>40</c:v>
                </c:pt>
                <c:pt idx="7">
                  <c:v>30</c:v>
                </c:pt>
                <c:pt idx="8">
                  <c:v>20</c:v>
                </c:pt>
                <c:pt idx="9">
                  <c:v>10</c:v>
                </c:pt>
                <c:pt idx="10">
                  <c:v>0</c:v>
                </c:pt>
              </c:numCache>
            </c:numRef>
          </c:xVal>
          <c:yVal>
            <c:numRef>
              <c:f>Sheet1!$C$3:$C$13</c:f>
              <c:numCache>
                <c:formatCode>General</c:formatCode>
                <c:ptCount val="11"/>
                <c:pt idx="0">
                  <c:v>100</c:v>
                </c:pt>
                <c:pt idx="1">
                  <c:v>100</c:v>
                </c:pt>
                <c:pt idx="2">
                  <c:v>90</c:v>
                </c:pt>
                <c:pt idx="3">
                  <c:v>80</c:v>
                </c:pt>
                <c:pt idx="4">
                  <c:v>70</c:v>
                </c:pt>
                <c:pt idx="5">
                  <c:v>60</c:v>
                </c:pt>
                <c:pt idx="6">
                  <c:v>50</c:v>
                </c:pt>
                <c:pt idx="7">
                  <c:v>40</c:v>
                </c:pt>
                <c:pt idx="8">
                  <c:v>30</c:v>
                </c:pt>
                <c:pt idx="9">
                  <c:v>20</c:v>
                </c:pt>
                <c:pt idx="10">
                  <c:v>10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Sheet1!$D$2</c:f>
              <c:strCache>
                <c:ptCount val="1"/>
              </c:strCache>
            </c:strRef>
          </c:tx>
          <c:spPr>
            <a:ln w="22225" cap="rnd">
              <a:solidFill>
                <a:schemeClr val="bg2">
                  <a:lumMod val="75000"/>
                </a:schemeClr>
              </a:solidFill>
              <a:prstDash val="dash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Sheet1!$A$3:$A$13</c:f>
              <c:numCache>
                <c:formatCode>0</c:formatCode>
                <c:ptCount val="11"/>
                <c:pt idx="0">
                  <c:v>100</c:v>
                </c:pt>
                <c:pt idx="1">
                  <c:v>90</c:v>
                </c:pt>
                <c:pt idx="2">
                  <c:v>80</c:v>
                </c:pt>
                <c:pt idx="3">
                  <c:v>70</c:v>
                </c:pt>
                <c:pt idx="4">
                  <c:v>60</c:v>
                </c:pt>
                <c:pt idx="5">
                  <c:v>50</c:v>
                </c:pt>
                <c:pt idx="6">
                  <c:v>40</c:v>
                </c:pt>
                <c:pt idx="7">
                  <c:v>30</c:v>
                </c:pt>
                <c:pt idx="8">
                  <c:v>20</c:v>
                </c:pt>
                <c:pt idx="9">
                  <c:v>10</c:v>
                </c:pt>
                <c:pt idx="10">
                  <c:v>0</c:v>
                </c:pt>
              </c:numCache>
            </c:numRef>
          </c:xVal>
          <c:yVal>
            <c:numRef>
              <c:f>Sheet1!$D$3:$D$13</c:f>
              <c:numCache>
                <c:formatCode>General</c:formatCode>
                <c:ptCount val="11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4083120"/>
        <c:axId val="254083512"/>
      </c:scatterChart>
      <c:valAx>
        <c:axId val="254083120"/>
        <c:scaling>
          <c:orientation val="maxMin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Signal Strength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083512"/>
        <c:crosses val="autoZero"/>
        <c:crossBetween val="midCat"/>
      </c:valAx>
      <c:valAx>
        <c:axId val="254083512"/>
        <c:scaling>
          <c:orientation val="minMax"/>
          <c:max val="10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Readability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083120"/>
        <c:crosses val="max"/>
        <c:crossBetween val="midCat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004905723831875"/>
          <c:y val="0.21494232012463305"/>
          <c:w val="0.75681733374731275"/>
          <c:h val="0.6923062146952531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'[D-STAR Statistics.xlsx]Sheet1'!$A$6:$H$6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'[D-STAR Statistics.xlsx]Sheet1'!$A$7:$H$7</c:f>
              <c:numCache>
                <c:formatCode>General</c:formatCode>
                <c:ptCount val="8"/>
                <c:pt idx="0">
                  <c:v>275</c:v>
                </c:pt>
                <c:pt idx="1">
                  <c:v>390</c:v>
                </c:pt>
                <c:pt idx="2">
                  <c:v>590</c:v>
                </c:pt>
                <c:pt idx="3">
                  <c:v>1190</c:v>
                </c:pt>
                <c:pt idx="4">
                  <c:v>1550</c:v>
                </c:pt>
                <c:pt idx="5">
                  <c:v>2100</c:v>
                </c:pt>
                <c:pt idx="6">
                  <c:v>2300</c:v>
                </c:pt>
                <c:pt idx="7">
                  <c:v>2738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3C-42B6-900C-BA498149C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4231352"/>
        <c:axId val="444231744"/>
      </c:barChart>
      <c:dateAx>
        <c:axId val="444231352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444231744"/>
        <c:crosses val="autoZero"/>
        <c:auto val="0"/>
        <c:lblOffset val="100"/>
        <c:baseTimeUnit val="days"/>
        <c:majorUnit val="1"/>
      </c:dateAx>
      <c:valAx>
        <c:axId val="444231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444231352"/>
        <c:crosses val="autoZero"/>
        <c:crossBetween val="between"/>
      </c:valAx>
      <c:spPr>
        <a:solidFill>
          <a:sysClr val="windowText" lastClr="000000"/>
        </a:solidFill>
      </c:spPr>
    </c:plotArea>
    <c:plotVisOnly val="1"/>
    <c:dispBlanksAs val="gap"/>
    <c:showDLblsOverMax val="0"/>
  </c:chart>
  <c:spPr>
    <a:solidFill>
      <a:schemeClr val="tx1"/>
    </a:solidFill>
    <a:ln w="50800">
      <a:solidFill>
        <a:srgbClr val="FF0000"/>
      </a:solidFill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852727642520772"/>
          <c:y val="0.20105546367832547"/>
          <c:w val="0.75395636002526278"/>
          <c:h val="0.6942354306025226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'[D-STAR Statistics.xlsx]Sheet1'!$I$6:$P$6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'[D-STAR Statistics.xlsx]Sheet1'!$I$7:$P$7</c:f>
              <c:numCache>
                <c:formatCode>General</c:formatCode>
                <c:ptCount val="8"/>
                <c:pt idx="0">
                  <c:v>125</c:v>
                </c:pt>
                <c:pt idx="1">
                  <c:v>190</c:v>
                </c:pt>
                <c:pt idx="2">
                  <c:v>290</c:v>
                </c:pt>
                <c:pt idx="3">
                  <c:v>560</c:v>
                </c:pt>
                <c:pt idx="4">
                  <c:v>725</c:v>
                </c:pt>
                <c:pt idx="5">
                  <c:v>1002</c:v>
                </c:pt>
                <c:pt idx="6">
                  <c:v>1096</c:v>
                </c:pt>
                <c:pt idx="7">
                  <c:v>1147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F4-42E2-976B-91FA8EDE90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4232528"/>
        <c:axId val="444232920"/>
      </c:barChart>
      <c:catAx>
        <c:axId val="44423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444232920"/>
        <c:crosses val="autoZero"/>
        <c:auto val="1"/>
        <c:lblAlgn val="ctr"/>
        <c:lblOffset val="100"/>
        <c:noMultiLvlLbl val="0"/>
      </c:catAx>
      <c:valAx>
        <c:axId val="444232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444232528"/>
        <c:crosses val="autoZero"/>
        <c:crossBetween val="between"/>
      </c:valAx>
      <c:spPr>
        <a:solidFill>
          <a:sysClr val="windowText" lastClr="000000"/>
        </a:solidFill>
      </c:spPr>
    </c:plotArea>
    <c:plotVisOnly val="1"/>
    <c:dispBlanksAs val="gap"/>
    <c:showDLblsOverMax val="0"/>
  </c:chart>
  <c:spPr>
    <a:solidFill>
      <a:sysClr val="windowText" lastClr="000000"/>
    </a:solidFill>
    <a:ln w="50800">
      <a:solidFill>
        <a:srgbClr val="0070C0"/>
      </a:solidFill>
    </a:ln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288797233679122"/>
          <c:y val="0.20232395240815718"/>
          <c:w val="0.72420197475315584"/>
          <c:h val="0.7007185142866605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'[D-STAR Statistics.xlsx]Sheet1'!$R$6:$X$6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'[D-STAR Statistics.xlsx]Sheet1'!$R$7:$X$7</c:f>
              <c:numCache>
                <c:formatCode>General</c:formatCode>
                <c:ptCount val="7"/>
                <c:pt idx="0">
                  <c:v>3000</c:v>
                </c:pt>
                <c:pt idx="1">
                  <c:v>5500</c:v>
                </c:pt>
                <c:pt idx="2">
                  <c:v>11000</c:v>
                </c:pt>
                <c:pt idx="3">
                  <c:v>20000</c:v>
                </c:pt>
                <c:pt idx="4">
                  <c:v>25634</c:v>
                </c:pt>
                <c:pt idx="5">
                  <c:v>32452</c:v>
                </c:pt>
                <c:pt idx="6">
                  <c:v>38724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1D-4FA8-91C7-A27EB51F39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4233704"/>
        <c:axId val="444234096"/>
      </c:barChart>
      <c:catAx>
        <c:axId val="444233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ysClr val="windowText" lastClr="000000"/>
          </a:solidFill>
        </c:spPr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444234096"/>
        <c:crosses val="autoZero"/>
        <c:auto val="1"/>
        <c:lblAlgn val="ctr"/>
        <c:lblOffset val="100"/>
        <c:noMultiLvlLbl val="0"/>
      </c:catAx>
      <c:valAx>
        <c:axId val="444234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solidFill>
            <a:sysClr val="windowText" lastClr="000000"/>
          </a:solidFill>
        </c:spPr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444233704"/>
        <c:crosses val="autoZero"/>
        <c:crossBetween val="between"/>
      </c:valAx>
      <c:spPr>
        <a:solidFill>
          <a:sysClr val="windowText" lastClr="000000"/>
        </a:solidFill>
      </c:spPr>
    </c:plotArea>
    <c:plotVisOnly val="1"/>
    <c:dispBlanksAs val="gap"/>
    <c:showDLblsOverMax val="0"/>
  </c:chart>
  <c:spPr>
    <a:solidFill>
      <a:sysClr val="windowText" lastClr="000000"/>
    </a:solidFill>
    <a:ln w="50800">
      <a:solidFill>
        <a:srgbClr val="FFFF00"/>
      </a:solidFill>
    </a:ln>
  </c:sp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0.45562</cdr:x>
      <cdr:y>0.16121</cdr:y>
    </cdr:from>
    <cdr:to>
      <cdr:x>0.57692</cdr:x>
      <cdr:y>0.23678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33700" y="609600"/>
          <a:ext cx="781049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>
              <a:latin typeface="Arial" panose="020B0604020202020204" pitchFamily="34" charset="0"/>
              <a:cs typeface="Arial" panose="020B0604020202020204" pitchFamily="34" charset="0"/>
            </a:rPr>
            <a:t>Digital</a:t>
          </a:r>
        </a:p>
      </cdr:txBody>
    </cdr:sp>
  </cdr:relSizeAnchor>
  <cdr:relSizeAnchor xmlns:cdr="http://schemas.openxmlformats.org/drawingml/2006/chartDrawing">
    <cdr:from>
      <cdr:x>0.47633</cdr:x>
      <cdr:y>0.32242</cdr:y>
    </cdr:from>
    <cdr:to>
      <cdr:x>0.6997</cdr:x>
      <cdr:y>0.41058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67050" y="1219200"/>
          <a:ext cx="1438275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0.45858</cdr:x>
      <cdr:y>0.45592</cdr:y>
    </cdr:from>
    <cdr:to>
      <cdr:x>0.58284</cdr:x>
      <cdr:y>0.54156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952750" y="1724025"/>
          <a:ext cx="800100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>
              <a:latin typeface="Arial" panose="020B0604020202020204" pitchFamily="34" charset="0"/>
              <a:cs typeface="Arial" panose="020B0604020202020204" pitchFamily="34" charset="0"/>
            </a:rPr>
            <a:t>Analog</a:t>
          </a:r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0.46006</cdr:x>
      <cdr:y>0.70781</cdr:y>
    </cdr:from>
    <cdr:to>
      <cdr:x>0.58728</cdr:x>
      <cdr:y>0.77078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962276" y="2676525"/>
          <a:ext cx="8191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/>
            <a:t>Threshold</a:t>
          </a:r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0.2093</cdr:x>
      <cdr:y>0.04101</cdr:y>
    </cdr:from>
    <cdr:to>
      <cdr:x>0.8062</cdr:x>
      <cdr:y>0.17666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4349" y="123823"/>
          <a:ext cx="1466850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>
              <a:solidFill>
                <a:schemeClr val="bg1"/>
              </a:solidFill>
            </a:rPr>
            <a:t>Repeaters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0.18824</cdr:x>
      <cdr:y>0.02821</cdr:y>
    </cdr:from>
    <cdr:to>
      <cdr:x>0.79216</cdr:x>
      <cdr:y>0.16301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7200" y="85725"/>
          <a:ext cx="1466850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2400" b="1">
              <a:solidFill>
                <a:sysClr val="window" lastClr="FFFFFF"/>
              </a:solidFill>
            </a:rPr>
            <a:t>Gateways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0.01016</cdr:x>
      <cdr:y>0.00808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0.20635</cdr:x>
      <cdr:y>0.0347</cdr:y>
    </cdr:from>
    <cdr:to>
      <cdr:x>0.81746</cdr:x>
      <cdr:y>0.17035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95300" y="104775"/>
          <a:ext cx="1466850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2400" b="1" dirty="0">
              <a:solidFill>
                <a:sysClr val="window" lastClr="FFFFFF"/>
              </a:solidFill>
            </a:rPr>
            <a:t>Users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63045-6D7A-4CD6-9AE2-93E497809D7D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DC9E3-3B64-422F-B3A6-DC6BEAE9A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45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DA391-9934-4591-870C-45A3002F6D6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72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B6488-6DE3-4618-A583-35CBD31901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24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B6488-6DE3-4618-A583-35CBD31901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03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DA391-9934-4591-870C-45A3002F6D6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65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DA391-9934-4591-870C-45A3002F6D6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95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DC9E3-3B64-422F-B3A6-DC6BEAE9ABF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0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r>
              <a:rPr lang="en-US" dirty="0" smtClean="0"/>
              <a:t> of x</a:t>
            </a:r>
            <a:endParaRPr lang="en-US" dirty="0"/>
          </a:p>
        </p:txBody>
      </p:sp>
      <p:pic>
        <p:nvPicPr>
          <p:cNvPr id="10" name="Picture 1" descr="C:\My Dropbox\InfoCon 2011\InfoCon_logo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5701" y="616226"/>
            <a:ext cx="3889649" cy="2290260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942" y="6184677"/>
            <a:ext cx="1894115" cy="67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66" y="745435"/>
            <a:ext cx="4190048" cy="192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0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60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234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749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89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26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60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611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532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09164" y="6356351"/>
            <a:ext cx="93889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r>
              <a:rPr lang="en-US" dirty="0" smtClean="0"/>
              <a:t> of x</a:t>
            </a:r>
            <a:endParaRPr lang="en-US" dirty="0"/>
          </a:p>
        </p:txBody>
      </p:sp>
      <p:pic>
        <p:nvPicPr>
          <p:cNvPr id="10" name="Picture 1" descr="C:\My Dropbox\InfoCon 2011\InfoCon_logo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8673" y="185738"/>
            <a:ext cx="1682864" cy="1130344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683" y="6005766"/>
            <a:ext cx="1841047" cy="85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8363" y="6356351"/>
            <a:ext cx="2057400" cy="365125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711D45-3046-4A0D-9D98-6334BAB4C097}" type="slidenum">
              <a:rPr lang="en-US" smtClean="0"/>
              <a:pPr/>
              <a:t>‹#›</a:t>
            </a:fld>
            <a:r>
              <a:rPr lang="en-US" dirty="0" smtClean="0"/>
              <a:t> of 19</a:t>
            </a:r>
            <a:endParaRPr lang="en-US" dirty="0"/>
          </a:p>
        </p:txBody>
      </p:sp>
      <p:pic>
        <p:nvPicPr>
          <p:cNvPr id="7" name="Picture 1" descr="C:\My Dropbox\InfoCon 2011\InfoCon_logo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8673" y="185738"/>
            <a:ext cx="1682864" cy="1130344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683" y="6176963"/>
            <a:ext cx="1841047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99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20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78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06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85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45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99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70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1FAE658-C815-41C7-B805-11BE378FE74E}" type="slidenum">
              <a:rPr lang="en-US" smtClean="0"/>
              <a:pPr/>
              <a:t>‹#›</a:t>
            </a:fld>
            <a:r>
              <a:rPr lang="en-US" dirty="0" smtClean="0"/>
              <a:t> of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47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50" r:id="rId1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49" y="3087329"/>
            <a:ext cx="6858000" cy="1966210"/>
          </a:xfrm>
        </p:spPr>
        <p:txBody>
          <a:bodyPr>
            <a:normAutofit fontScale="90000"/>
          </a:bodyPr>
          <a:lstStyle/>
          <a:p>
            <a:r>
              <a:rPr lang="en-US" sz="6700" dirty="0" smtClean="0"/>
              <a:t>D-STAR InfoCon 2015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/>
              <a:t>at Dayton </a:t>
            </a:r>
            <a:r>
              <a:rPr lang="en-US" sz="3600" dirty="0" smtClean="0"/>
              <a:t>Hamvention</a:t>
            </a:r>
            <a:r>
              <a:rPr lang="en-US" sz="3675" dirty="0" smtClean="0"/>
              <a:t/>
            </a:r>
            <a:br>
              <a:rPr lang="en-US" sz="3675" dirty="0" smtClean="0"/>
            </a:br>
            <a:r>
              <a:rPr lang="en-US" sz="1600" dirty="0" smtClean="0"/>
              <a:t>     </a:t>
            </a:r>
            <a:br>
              <a:rPr lang="en-US" sz="1600" dirty="0" smtClean="0"/>
            </a:br>
            <a:r>
              <a:rPr lang="en-US" sz="3100" i="1" dirty="0" smtClean="0">
                <a:latin typeface="Arial" panose="020B0604020202020204" pitchFamily="34" charset="0"/>
              </a:rPr>
              <a:t>Part 1 – D-STAR Basics</a:t>
            </a:r>
            <a:endParaRPr lang="en-US" i="1" dirty="0">
              <a:latin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5314549"/>
            <a:ext cx="6858000" cy="618523"/>
          </a:xfrm>
        </p:spPr>
        <p:txBody>
          <a:bodyPr/>
          <a:lstStyle/>
          <a:p>
            <a:r>
              <a:rPr lang="en-US" dirty="0" smtClean="0"/>
              <a:t>John Davis WB4QDX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7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Icom Radios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Offers line of mobiles, handhelds and repeaters</a:t>
            </a:r>
          </a:p>
          <a:p>
            <a:r>
              <a:rPr lang="en-US" dirty="0" smtClean="0"/>
              <a:t>Most radios are dual band (2m, 70cm)</a:t>
            </a:r>
          </a:p>
          <a:p>
            <a:pPr lvl="2"/>
            <a:r>
              <a:rPr lang="en-US" dirty="0" smtClean="0"/>
              <a:t>ID-31A is 70cm only</a:t>
            </a:r>
          </a:p>
          <a:p>
            <a:pPr lvl="2"/>
            <a:r>
              <a:rPr lang="en-US" dirty="0" smtClean="0"/>
              <a:t>ID-1 is 23cm only, allows high speed data</a:t>
            </a:r>
          </a:p>
          <a:p>
            <a:r>
              <a:rPr lang="en-US" dirty="0" smtClean="0"/>
              <a:t>All radios operate standard FM and D-STAR digital modes</a:t>
            </a:r>
          </a:p>
          <a:p>
            <a:r>
              <a:rPr lang="en-US" dirty="0" smtClean="0"/>
              <a:t>All Icom radios have built-in serial port for data transmission</a:t>
            </a:r>
          </a:p>
          <a:p>
            <a:r>
              <a:rPr lang="en-US" dirty="0" smtClean="0"/>
              <a:t>All offer GPS as built-in, a part of speaker/</a:t>
            </a:r>
            <a:r>
              <a:rPr lang="en-US" dirty="0" err="1" smtClean="0"/>
              <a:t>mic</a:t>
            </a:r>
            <a:r>
              <a:rPr lang="en-US" dirty="0" smtClean="0"/>
              <a:t> or connection via serial or USB 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10</a:t>
            </a:fld>
            <a:r>
              <a:rPr lang="en-US" dirty="0" smtClean="0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674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8170"/>
          </a:xfrm>
        </p:spPr>
        <p:txBody>
          <a:bodyPr/>
          <a:lstStyle/>
          <a:p>
            <a:r>
              <a:rPr lang="en-US" dirty="0" smtClean="0"/>
              <a:t>Icom Mobiles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83297"/>
            <a:ext cx="7675350" cy="469054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IC-2200 and ID-800 were initial mobiles</a:t>
            </a:r>
          </a:p>
          <a:p>
            <a:pPr lvl="2"/>
            <a:r>
              <a:rPr lang="en-US" sz="1600" dirty="0" smtClean="0"/>
              <a:t>D-STAR board can be added to IC-2200</a:t>
            </a:r>
          </a:p>
          <a:p>
            <a:r>
              <a:rPr lang="en-US" sz="2000" dirty="0" smtClean="0"/>
              <a:t>ID-880 updated ID-800 with improved user functions</a:t>
            </a:r>
          </a:p>
          <a:p>
            <a:pPr lvl="2"/>
            <a:r>
              <a:rPr lang="en-US" sz="1600" dirty="0" smtClean="0"/>
              <a:t>Dual-band, single receive mobile</a:t>
            </a:r>
          </a:p>
          <a:p>
            <a:r>
              <a:rPr lang="en-US" sz="2000" dirty="0" smtClean="0"/>
              <a:t>IC-2820 is full featured mobile</a:t>
            </a:r>
          </a:p>
          <a:p>
            <a:pPr lvl="2"/>
            <a:r>
              <a:rPr lang="en-US" sz="1600" dirty="0" smtClean="0"/>
              <a:t>Dual-band, dual receive</a:t>
            </a:r>
          </a:p>
          <a:p>
            <a:pPr lvl="2"/>
            <a:r>
              <a:rPr lang="en-US" sz="1600" dirty="0" smtClean="0"/>
              <a:t>Built-in GPS with external antenna</a:t>
            </a:r>
          </a:p>
          <a:p>
            <a:r>
              <a:rPr lang="en-US" sz="2000" dirty="0" smtClean="0"/>
              <a:t>New ID-5100 mobile offers new features</a:t>
            </a:r>
          </a:p>
          <a:p>
            <a:pPr lvl="2"/>
            <a:r>
              <a:rPr lang="en-US" sz="1600" dirty="0" smtClean="0"/>
              <a:t>Dual-Band, dual receive</a:t>
            </a:r>
          </a:p>
          <a:p>
            <a:pPr lvl="2"/>
            <a:r>
              <a:rPr lang="en-US" sz="1600" dirty="0" smtClean="0"/>
              <a:t>GPS built into head unit</a:t>
            </a:r>
          </a:p>
          <a:p>
            <a:pPr lvl="2"/>
            <a:r>
              <a:rPr lang="en-US" sz="1600" dirty="0" smtClean="0"/>
              <a:t>Touchscreen display</a:t>
            </a:r>
          </a:p>
          <a:p>
            <a:pPr lvl="2"/>
            <a:r>
              <a:rPr lang="en-US" sz="1600" dirty="0" smtClean="0"/>
              <a:t>Optional Bluetooth interface</a:t>
            </a:r>
          </a:p>
          <a:p>
            <a:pPr lvl="2"/>
            <a:r>
              <a:rPr lang="en-US" sz="1600" dirty="0" smtClean="0"/>
              <a:t>DR Mode with 1200 geocoded memories</a:t>
            </a:r>
          </a:p>
          <a:p>
            <a:pPr lvl="2"/>
            <a:endParaRPr lang="en-US" sz="1600" dirty="0" smtClean="0"/>
          </a:p>
          <a:p>
            <a:endParaRPr lang="en-US" sz="2400" dirty="0"/>
          </a:p>
        </p:txBody>
      </p:sp>
      <p:pic>
        <p:nvPicPr>
          <p:cNvPr id="5" name="Picture 11" descr="ID-800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04800"/>
            <a:ext cx="35052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IC-2820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846564"/>
            <a:ext cx="352425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ID-880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255006"/>
            <a:ext cx="3276600" cy="127051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093307"/>
            <a:ext cx="3510117" cy="136106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11</a:t>
            </a:fld>
            <a:r>
              <a:rPr lang="en-US" dirty="0" smtClean="0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784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Icom Handhelds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IC-91AD was initial D-STAR handheld</a:t>
            </a:r>
          </a:p>
          <a:p>
            <a:pPr lvl="2"/>
            <a:r>
              <a:rPr lang="en-US" sz="1800" dirty="0" smtClean="0"/>
              <a:t>Dual-band, dual receive</a:t>
            </a:r>
          </a:p>
          <a:p>
            <a:r>
              <a:rPr lang="en-US" sz="2400" dirty="0" smtClean="0"/>
              <a:t>IC-92AD dual-band</a:t>
            </a:r>
            <a:r>
              <a:rPr lang="en-US" sz="1800" dirty="0" smtClean="0"/>
              <a:t>, </a:t>
            </a:r>
            <a:r>
              <a:rPr lang="en-US" sz="2400" dirty="0" smtClean="0"/>
              <a:t>dual receive</a:t>
            </a:r>
          </a:p>
          <a:p>
            <a:pPr lvl="2"/>
            <a:r>
              <a:rPr lang="en-US" sz="1800" dirty="0" smtClean="0"/>
              <a:t>Slightly larger frame with more heat sink</a:t>
            </a:r>
          </a:p>
          <a:p>
            <a:pPr lvl="2"/>
            <a:r>
              <a:rPr lang="en-US" sz="1800" dirty="0" smtClean="0"/>
              <a:t>Waterproof</a:t>
            </a:r>
          </a:p>
          <a:p>
            <a:pPr lvl="2"/>
            <a:r>
              <a:rPr lang="en-US" sz="1800" dirty="0" smtClean="0"/>
              <a:t>GPS </a:t>
            </a:r>
            <a:r>
              <a:rPr lang="en-US" sz="1800" dirty="0" err="1" smtClean="0"/>
              <a:t>spkr</a:t>
            </a:r>
            <a:r>
              <a:rPr lang="en-US" sz="1800" dirty="0" smtClean="0"/>
              <a:t>/</a:t>
            </a:r>
            <a:r>
              <a:rPr lang="en-US" sz="1800" dirty="0" err="1" smtClean="0"/>
              <a:t>mic</a:t>
            </a:r>
            <a:r>
              <a:rPr lang="en-US" sz="1800" dirty="0" smtClean="0"/>
              <a:t> optional accessory</a:t>
            </a:r>
          </a:p>
          <a:p>
            <a:r>
              <a:rPr lang="en-US" sz="2400" dirty="0" smtClean="0"/>
              <a:t>IC-80 introduced as lower cost handheld</a:t>
            </a:r>
          </a:p>
          <a:p>
            <a:pPr lvl="2"/>
            <a:r>
              <a:rPr lang="en-US" sz="1800" dirty="0" smtClean="0"/>
              <a:t>Dual-band, single receive</a:t>
            </a:r>
          </a:p>
          <a:p>
            <a:pPr lvl="2"/>
            <a:r>
              <a:rPr lang="en-US" sz="1800" dirty="0" smtClean="0"/>
              <a:t>GPS </a:t>
            </a:r>
            <a:r>
              <a:rPr lang="en-US" sz="1800" dirty="0" err="1" smtClean="0"/>
              <a:t>spkr</a:t>
            </a:r>
            <a:r>
              <a:rPr lang="en-US" sz="1800" dirty="0" smtClean="0"/>
              <a:t>/</a:t>
            </a:r>
            <a:r>
              <a:rPr lang="en-US" sz="1800" dirty="0" err="1" smtClean="0"/>
              <a:t>mic</a:t>
            </a:r>
            <a:r>
              <a:rPr lang="en-US" sz="1800" dirty="0" smtClean="0"/>
              <a:t> accessory available</a:t>
            </a:r>
          </a:p>
          <a:p>
            <a:r>
              <a:rPr lang="en-US" sz="2400" dirty="0" smtClean="0"/>
              <a:t>ID-31A is 70cm handheld</a:t>
            </a:r>
            <a:endParaRPr lang="en-US" sz="1800" dirty="0" smtClean="0"/>
          </a:p>
          <a:p>
            <a:pPr lvl="2"/>
            <a:r>
              <a:rPr lang="en-US" sz="1800" dirty="0" smtClean="0"/>
              <a:t>Waterproof</a:t>
            </a:r>
          </a:p>
          <a:p>
            <a:pPr lvl="2"/>
            <a:r>
              <a:rPr lang="en-US" sz="1800" dirty="0" smtClean="0"/>
              <a:t>SD card for memory storage, update memory from downloads</a:t>
            </a:r>
          </a:p>
          <a:p>
            <a:pPr lvl="2"/>
            <a:r>
              <a:rPr lang="en-US" sz="1800" dirty="0" smtClean="0"/>
              <a:t>Built-in GPS</a:t>
            </a:r>
          </a:p>
          <a:p>
            <a:pPr lvl="2"/>
            <a:r>
              <a:rPr lang="en-US" sz="1800" dirty="0" smtClean="0"/>
              <a:t>User friendly DR Mode, locate closest repeater</a:t>
            </a:r>
          </a:p>
          <a:p>
            <a:r>
              <a:rPr lang="en-US" sz="2400" dirty="0" smtClean="0"/>
              <a:t>ID-51A is latest dual band handheld</a:t>
            </a:r>
            <a:endParaRPr lang="en-US" sz="1800" dirty="0" smtClean="0"/>
          </a:p>
          <a:p>
            <a:pPr lvl="2"/>
            <a:r>
              <a:rPr lang="en-US" sz="1800" dirty="0" smtClean="0"/>
              <a:t>All features of ID-31A, but dual band, dual receive</a:t>
            </a:r>
          </a:p>
          <a:p>
            <a:pPr lvl="2"/>
            <a:r>
              <a:rPr lang="en-US" dirty="0" smtClean="0"/>
              <a:t>Anniversary Edition/Plus model includes nearest FM repeater location</a:t>
            </a:r>
          </a:p>
          <a:p>
            <a:pPr lvl="2"/>
            <a:r>
              <a:rPr lang="en-US" dirty="0" smtClean="0"/>
              <a:t>3X data rate with other 51A/5100 radios</a:t>
            </a:r>
            <a:endParaRPr lang="en-US" sz="1800" dirty="0" smtClean="0"/>
          </a:p>
          <a:p>
            <a:pPr lvl="2"/>
            <a:endParaRPr lang="en-US" sz="1800" dirty="0"/>
          </a:p>
        </p:txBody>
      </p:sp>
      <p:pic>
        <p:nvPicPr>
          <p:cNvPr id="5124" name="Picture 4" descr="IC-80AD"/>
          <p:cNvPicPr>
            <a:picLocks noChangeAspect="1" noChangeArrowheads="1"/>
          </p:cNvPicPr>
          <p:nvPr/>
        </p:nvPicPr>
        <p:blipFill>
          <a:blip r:embed="rId2" cstate="print"/>
          <a:srcRect l="9796" r="45061"/>
          <a:stretch>
            <a:fillRect/>
          </a:stretch>
        </p:blipFill>
        <p:spPr bwMode="auto">
          <a:xfrm>
            <a:off x="5756787" y="2075652"/>
            <a:ext cx="1878291" cy="1613391"/>
          </a:xfrm>
          <a:prstGeom prst="rect">
            <a:avLst/>
          </a:prstGeom>
          <a:noFill/>
        </p:spPr>
      </p:pic>
      <p:pic>
        <p:nvPicPr>
          <p:cNvPr id="5126" name="Picture 6" descr="IC-92AD"/>
          <p:cNvPicPr>
            <a:picLocks noChangeAspect="1" noChangeArrowheads="1"/>
          </p:cNvPicPr>
          <p:nvPr/>
        </p:nvPicPr>
        <p:blipFill>
          <a:blip r:embed="rId3" cstate="print"/>
          <a:srcRect l="11755" r="2939"/>
          <a:stretch>
            <a:fillRect/>
          </a:stretch>
        </p:blipFill>
        <p:spPr bwMode="auto">
          <a:xfrm>
            <a:off x="5943600" y="831274"/>
            <a:ext cx="2967714" cy="1348980"/>
          </a:xfrm>
          <a:prstGeom prst="rect">
            <a:avLst/>
          </a:prstGeom>
          <a:noFill/>
        </p:spPr>
      </p:pic>
      <p:pic>
        <p:nvPicPr>
          <p:cNvPr id="1026" name="Picture 2" descr="C:\Users\jdavis\Desktop\ID-5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505200"/>
            <a:ext cx="1866900" cy="180975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12</a:t>
            </a:fld>
            <a:r>
              <a:rPr lang="en-US" dirty="0" smtClean="0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608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ID-1 for 1.2 GHz Voice</a:t>
            </a:r>
            <a:br>
              <a:rPr lang="en-US" dirty="0" smtClean="0"/>
            </a:br>
            <a:r>
              <a:rPr lang="en-US" dirty="0" smtClean="0"/>
              <a:t>and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Operates FM, Digital Voice (DV), low speed data and high speed data (DV)</a:t>
            </a:r>
          </a:p>
          <a:p>
            <a:r>
              <a:rPr lang="en-US" dirty="0" smtClean="0"/>
              <a:t>High speed data connection is Ethernet compatible</a:t>
            </a:r>
          </a:p>
          <a:p>
            <a:r>
              <a:rPr lang="en-US" dirty="0" smtClean="0"/>
              <a:t>Acts as Ethernet bridge</a:t>
            </a:r>
            <a:endParaRPr lang="en-US" dirty="0"/>
          </a:p>
        </p:txBody>
      </p:sp>
      <p:pic>
        <p:nvPicPr>
          <p:cNvPr id="22530" name="Picture 2" descr="I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3881" y="4326200"/>
            <a:ext cx="4667250" cy="1809751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13</a:t>
            </a:fld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523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D-STAR Repeater Architecture</a:t>
            </a:r>
            <a:endParaRPr lang="en-US" sz="36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685800" cy="609600"/>
          </a:xfrm>
        </p:spPr>
        <p:txBody>
          <a:bodyPr/>
          <a:lstStyle/>
          <a:p>
            <a:endParaRPr lang="en-US" sz="400" dirty="0"/>
          </a:p>
          <a:p>
            <a:endParaRPr lang="en-US" sz="400" dirty="0"/>
          </a:p>
          <a:p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2133600" y="1676400"/>
            <a:ext cx="3048000" cy="4724400"/>
            <a:chOff x="1447800" y="3086100"/>
            <a:chExt cx="1552575" cy="240030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4476750"/>
              <a:ext cx="1552575" cy="10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7325" y="3086100"/>
              <a:ext cx="1543050" cy="1390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509" y="1501750"/>
            <a:ext cx="1898744" cy="252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4306120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 flipH="1">
            <a:off x="1066800" y="2895600"/>
            <a:ext cx="1085499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943600"/>
            <a:ext cx="1090613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86200"/>
            <a:ext cx="1090613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7" y="4800600"/>
            <a:ext cx="1090613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104935" y="3825562"/>
            <a:ext cx="4289521" cy="5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18" y="1707776"/>
            <a:ext cx="1090613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1955">
            <a:off x="275044" y="2128226"/>
            <a:ext cx="10131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14567">
            <a:off x="783222" y="2135575"/>
            <a:ext cx="10131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33535" y="1463567"/>
            <a:ext cx="1898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Linux Gateway PC</a:t>
            </a:r>
          </a:p>
          <a:p>
            <a:r>
              <a:rPr lang="en-US" sz="1200" dirty="0" smtClean="0">
                <a:solidFill>
                  <a:srgbClr val="002060"/>
                </a:solidFill>
              </a:rPr>
              <a:t>Running G2 Gateway software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0138" y="3284855"/>
            <a:ext cx="11072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2060"/>
                </a:solidFill>
              </a:rPr>
              <a:t>Runs third-party apps, Dongle, DVAP </a:t>
            </a:r>
            <a:endParaRPr lang="en-US" sz="1050" dirty="0">
              <a:solidFill>
                <a:srgbClr val="00206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5181600" y="2057400"/>
            <a:ext cx="1533832" cy="53574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7086600" y="3284855"/>
            <a:ext cx="11976" cy="115194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14</a:t>
            </a:fld>
            <a:r>
              <a:rPr lang="en-US" dirty="0" smtClean="0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1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Registration Process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Why register? 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Registering your callsign allows access to more functions on DPLUS repeaters </a:t>
            </a:r>
            <a:r>
              <a:rPr lang="en-US" sz="2400" dirty="0" smtClean="0"/>
              <a:t>(not required for ircDDB repeaters)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Register on your local or the closest system, if possible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Register on </a:t>
            </a:r>
            <a:r>
              <a:rPr lang="en-US" sz="2800" b="1" u="sng" dirty="0" smtClean="0">
                <a:solidFill>
                  <a:srgbClr val="FFFF00"/>
                </a:solidFill>
              </a:rPr>
              <a:t>one and only one </a:t>
            </a:r>
            <a:r>
              <a:rPr lang="en-US" sz="2800" dirty="0" smtClean="0"/>
              <a:t>system (local registration syncs with all systems throughout world)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Registration is a three-step process (</a:t>
            </a:r>
            <a:r>
              <a:rPr lang="en-US" sz="2800" i="1" dirty="0" smtClean="0"/>
              <a:t>all three steps must be completed</a:t>
            </a:r>
            <a:r>
              <a:rPr lang="en-US" sz="2800" dirty="0" smtClean="0"/>
              <a:t>)</a:t>
            </a:r>
          </a:p>
          <a:p>
            <a:pPr>
              <a:lnSpc>
                <a:spcPct val="90000"/>
              </a:lnSpc>
            </a:pPr>
            <a:endParaRPr lang="en-US" sz="9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15</a:t>
            </a:fld>
            <a:r>
              <a:rPr lang="en-US" dirty="0" smtClean="0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90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5806"/>
            <a:ext cx="7886700" cy="6799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Starting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5799"/>
            <a:ext cx="8229600" cy="5200365"/>
          </a:xfrm>
        </p:spPr>
        <p:txBody>
          <a:bodyPr/>
          <a:lstStyle/>
          <a:p>
            <a:pPr marL="420624" lvl="1" indent="-384048">
              <a:buSzPct val="80000"/>
              <a:buFont typeface="Wingdings 2"/>
              <a:buChar char=""/>
            </a:pPr>
            <a:r>
              <a:rPr lang="en-US" sz="1800" dirty="0" smtClean="0">
                <a:solidFill>
                  <a:srgbClr val="FFFF00"/>
                </a:solidFill>
              </a:rPr>
              <a:t>Step 1 </a:t>
            </a:r>
            <a:r>
              <a:rPr lang="en-US" sz="1800" dirty="0" smtClean="0"/>
              <a:t>– Browse to desired system and register as new user (https://</a:t>
            </a:r>
            <a:r>
              <a:rPr lang="en-US" sz="1800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callsign</a:t>
            </a:r>
            <a:r>
              <a:rPr lang="en-US" sz="1800" dirty="0" smtClean="0"/>
              <a:t>.dstargateway.org/Dstar.do)</a:t>
            </a:r>
          </a:p>
          <a:p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850" y="1639536"/>
            <a:ext cx="6553200" cy="456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351427" y="3244334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16</a:t>
            </a:fld>
            <a:r>
              <a:rPr lang="en-US" dirty="0" smtClean="0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234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145" y="194751"/>
            <a:ext cx="7886700" cy="729482"/>
          </a:xfrm>
        </p:spPr>
        <p:txBody>
          <a:bodyPr/>
          <a:lstStyle/>
          <a:p>
            <a:r>
              <a:rPr lang="en-US" dirty="0" smtClean="0"/>
              <a:t>Fill Out Your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146" y="825910"/>
            <a:ext cx="7467600" cy="5771535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Fill out the info (callsign, name, email address and desired </a:t>
            </a:r>
            <a:br>
              <a:rPr lang="en-US" sz="1800" dirty="0" smtClean="0"/>
            </a:br>
            <a:r>
              <a:rPr lang="en-US" sz="1800" dirty="0" smtClean="0"/>
              <a:t>password)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 marL="36576" lvl="1" indent="0">
              <a:buSzPct val="80000"/>
              <a:buNone/>
            </a:pPr>
            <a:r>
              <a:rPr lang="en-US" sz="1100" dirty="0" smtClean="0">
                <a:solidFill>
                  <a:srgbClr val="FFFF00"/>
                </a:solidFill>
              </a:rPr>
              <a:t>   </a:t>
            </a:r>
          </a:p>
          <a:p>
            <a:pPr marL="420624" lvl="1" indent="-384048">
              <a:buSzPct val="80000"/>
              <a:buFont typeface="Wingdings 2"/>
              <a:buChar char=""/>
            </a:pPr>
            <a:r>
              <a:rPr lang="en-US" sz="1800" dirty="0" smtClean="0">
                <a:solidFill>
                  <a:srgbClr val="FFFF00"/>
                </a:solidFill>
              </a:rPr>
              <a:t>Step 2 </a:t>
            </a:r>
            <a:r>
              <a:rPr lang="en-US" sz="1800" dirty="0" smtClean="0"/>
              <a:t>– System administrator must approve your initial</a:t>
            </a:r>
            <a:br>
              <a:rPr lang="en-US" sz="1800" dirty="0" smtClean="0"/>
            </a:br>
            <a:r>
              <a:rPr lang="en-US" sz="1800" dirty="0" smtClean="0"/>
              <a:t> registration. </a:t>
            </a:r>
            <a:r>
              <a:rPr lang="en-US" sz="1800" i="1" dirty="0" smtClean="0"/>
              <a:t>You may need to send email to admin</a:t>
            </a:r>
            <a:r>
              <a:rPr lang="en-US" sz="1800" dirty="0" smtClean="0"/>
              <a:t>.</a:t>
            </a:r>
          </a:p>
          <a:p>
            <a:pPr>
              <a:buNone/>
            </a:pPr>
            <a:endParaRPr lang="en-US" sz="1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481" y="1290482"/>
            <a:ext cx="6501577" cy="452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17</a:t>
            </a:fld>
            <a:r>
              <a:rPr lang="en-US" dirty="0" smtClean="0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564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032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 a Terminal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8364"/>
            <a:ext cx="7467600" cy="5257800"/>
          </a:xfrm>
        </p:spPr>
        <p:txBody>
          <a:bodyPr/>
          <a:lstStyle/>
          <a:p>
            <a:pPr marL="420624" lvl="1" indent="-384048">
              <a:buSzPct val="80000"/>
              <a:buFont typeface="Wingdings 2"/>
              <a:buChar char=""/>
            </a:pPr>
            <a:r>
              <a:rPr lang="en-US" sz="1800" dirty="0" smtClean="0">
                <a:solidFill>
                  <a:srgbClr val="FFFF00"/>
                </a:solidFill>
              </a:rPr>
              <a:t>Step 3 </a:t>
            </a:r>
            <a:r>
              <a:rPr lang="en-US" sz="1800" dirty="0" smtClean="0"/>
              <a:t>– Add at least one terminal with a space in first row </a:t>
            </a:r>
            <a:br>
              <a:rPr lang="en-US" sz="1800" dirty="0" smtClean="0"/>
            </a:br>
            <a:r>
              <a:rPr lang="en-US" sz="1800" dirty="0" smtClean="0"/>
              <a:t>under Initial, then type a pc-name (lower case, </a:t>
            </a:r>
            <a:br>
              <a:rPr lang="en-US" sz="1800" dirty="0" smtClean="0"/>
            </a:br>
            <a:r>
              <a:rPr lang="en-US" sz="1800" dirty="0" smtClean="0"/>
              <a:t>e.g. wb4qdx-dstar)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580" y="1703440"/>
            <a:ext cx="637273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118555" y="2113935"/>
            <a:ext cx="1769806" cy="20313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Note:  You only need one terminal, a “space” for use.  Adding more terminals can add confusion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458065" y="3254477"/>
            <a:ext cx="4660490" cy="130769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of 19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400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256" y="365126"/>
            <a:ext cx="7981094" cy="1325563"/>
          </a:xfrm>
        </p:spPr>
        <p:txBody>
          <a:bodyPr/>
          <a:lstStyle/>
          <a:p>
            <a:r>
              <a:rPr lang="en-US" dirty="0" smtClean="0"/>
              <a:t>Add Your </a:t>
            </a:r>
            <a:r>
              <a:rPr lang="en-US" dirty="0"/>
              <a:t>C</a:t>
            </a:r>
            <a:r>
              <a:rPr lang="en-US" dirty="0" smtClean="0"/>
              <a:t>allsign to Radio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a radio, program your callsign (caps, no spaces) in MYCALL or MY field</a:t>
            </a:r>
          </a:p>
          <a:p>
            <a:pPr lvl="1"/>
            <a:r>
              <a:rPr lang="en-US" dirty="0" smtClean="0"/>
              <a:t>Found in Menu under MY STATION in newer radios</a:t>
            </a:r>
          </a:p>
          <a:p>
            <a:r>
              <a:rPr lang="en-US" dirty="0" smtClean="0"/>
              <a:t>For a DVAP, DV Dongle or Hotspot, program call in callsign field exactly as entered in registration terminal</a:t>
            </a:r>
          </a:p>
          <a:p>
            <a:endParaRPr lang="en-US" dirty="0" smtClean="0"/>
          </a:p>
          <a:p>
            <a:r>
              <a:rPr lang="en-US" sz="4000" dirty="0" smtClean="0"/>
              <a:t>Get on and talk!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of 19</a:t>
            </a:r>
          </a:p>
        </p:txBody>
      </p:sp>
    </p:spTree>
    <p:extLst>
      <p:ext uri="{BB962C8B-B14F-4D97-AF65-F5344CB8AC3E}">
        <p14:creationId xmlns:p14="http://schemas.microsoft.com/office/powerpoint/2010/main" val="719415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D-STAR?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690689"/>
            <a:ext cx="767535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D-STAR is an </a:t>
            </a:r>
            <a:r>
              <a:rPr lang="en-US" sz="2800" u="sng" dirty="0" smtClean="0"/>
              <a:t>open</a:t>
            </a:r>
            <a:r>
              <a:rPr lang="en-US" sz="2800" dirty="0" smtClean="0"/>
              <a:t> standard for digital voice and data </a:t>
            </a:r>
            <a:r>
              <a:rPr lang="en-US" dirty="0" smtClean="0"/>
              <a:t>designed specifically for</a:t>
            </a:r>
            <a:r>
              <a:rPr lang="en-US" sz="2800" dirty="0" smtClean="0"/>
              <a:t> Amateur Radio</a:t>
            </a:r>
          </a:p>
          <a:p>
            <a:r>
              <a:rPr lang="en-US" dirty="0" smtClean="0"/>
              <a:t>One of several digital modes used in Amateur Radio</a:t>
            </a:r>
            <a:endParaRPr lang="en-US" sz="2800" dirty="0" smtClean="0"/>
          </a:p>
          <a:p>
            <a:r>
              <a:rPr lang="en-US" sz="2800" dirty="0" smtClean="0"/>
              <a:t>Developed by Japan Amateur Radio League (JARL)</a:t>
            </a:r>
          </a:p>
          <a:p>
            <a:r>
              <a:rPr lang="en-US" sz="2800" dirty="0" smtClean="0"/>
              <a:t>Uses AMBE vocoder chip from DVSI to convert analog speech to data and vice versa</a:t>
            </a:r>
          </a:p>
          <a:p>
            <a:r>
              <a:rPr lang="en-US" sz="2800" dirty="0" smtClean="0"/>
              <a:t>D-STAR is the only digital voice mode allowing and encouraging experimentation and open development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2</a:t>
            </a:fld>
            <a:r>
              <a:rPr lang="en-US" dirty="0" smtClean="0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52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512117"/>
            <a:ext cx="7675350" cy="4351338"/>
          </a:xfrm>
        </p:spPr>
        <p:txBody>
          <a:bodyPr/>
          <a:lstStyle/>
          <a:p>
            <a:r>
              <a:rPr lang="en-US" dirty="0" smtClean="0"/>
              <a:t>Digital voice does not gradually degrade in quality as signal level decreases 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3673137"/>
              </p:ext>
            </p:extLst>
          </p:nvPr>
        </p:nvGraphicFramePr>
        <p:xfrm>
          <a:off x="1352550" y="2390502"/>
          <a:ext cx="6438900" cy="378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0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66" y="1434738"/>
            <a:ext cx="7467600" cy="4830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Voice (analog) is converted to data</a:t>
            </a:r>
          </a:p>
          <a:p>
            <a:r>
              <a:rPr lang="en-US" sz="2400" dirty="0" smtClean="0"/>
              <a:t>Data may be added to voice to produce a single data stream containing voice and data</a:t>
            </a:r>
          </a:p>
          <a:p>
            <a:r>
              <a:rPr lang="en-US" sz="2400" dirty="0" smtClean="0"/>
              <a:t>Radio is modulated as a data carrier</a:t>
            </a:r>
          </a:p>
          <a:p>
            <a:r>
              <a:rPr lang="en-US" sz="2400" dirty="0" smtClean="0"/>
              <a:t>Occupied bandwidth is determined by data bit rate and type of modulation</a:t>
            </a:r>
          </a:p>
          <a:p>
            <a:r>
              <a:rPr lang="en-US" sz="2400" dirty="0" smtClean="0"/>
              <a:t>Generally, digital voice and data occupies less spectrum than analog FM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725266"/>
            <a:ext cx="3238500" cy="1304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4724400"/>
            <a:ext cx="3286125" cy="129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3400" y="4724400"/>
            <a:ext cx="1943100" cy="27699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Narrowband Digital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Digital Mode Comparison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365111"/>
              </p:ext>
            </p:extLst>
          </p:nvPr>
        </p:nvGraphicFramePr>
        <p:xfrm>
          <a:off x="833303" y="1611629"/>
          <a:ext cx="7344046" cy="4433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388"/>
                <a:gridCol w="1848851"/>
                <a:gridCol w="1848851"/>
                <a:gridCol w="2079956"/>
              </a:tblGrid>
              <a:tr h="3475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D-STAR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DMR/MotoTRBO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System Fusion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 anchor="ctr"/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Number of users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&gt;41,000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10,282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&gt;1,000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 anchor="ctr"/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Repeaters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3,190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1,235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&gt;1,000 (most operating in mixed or FM modes)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Bandwidth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6.25 KHz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7.6 KHz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7.6-9 KHz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Channel spacing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10, 12.5 KHz pairs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12.5 KHz pairs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20, 25 KHz pairs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</a:tr>
              <a:tr h="4947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Repeater Linking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Open via </a:t>
                      </a:r>
                      <a:r>
                        <a:rPr lang="en-US" sz="1000" dirty="0" smtClean="0">
                          <a:effectLst/>
                        </a:rPr>
                        <a:t>Internet (DPLUS or ircDDB)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Proprietary (Motorola IPSC) or Hytera, via Internet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Not yet available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Wires-X nodes connect to radio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</a:tr>
              <a:tr h="6390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Linking / routing control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Determined by user, sent from radio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Defined by admin, sent from radio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Not yet available for repeater </a:t>
                      </a:r>
                      <a:r>
                        <a:rPr lang="en-US" sz="1000" dirty="0" smtClean="0">
                          <a:effectLst/>
                        </a:rPr>
                        <a:t>(Repeater</a:t>
                      </a:r>
                      <a:r>
                        <a:rPr lang="en-US" sz="1000" baseline="0" dirty="0" smtClean="0">
                          <a:effectLst/>
                        </a:rPr>
                        <a:t> firmware upgrade required)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</a:tr>
              <a:tr h="5895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Data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1200, 3600 bps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128 kbps (1.2 GHz)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SMS only implemented in Amateur Radio version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4800, 9600 bps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Radio Programming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Front panel, software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Licensed software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Front panel, software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</a:tr>
              <a:tr h="7008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Other user devices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Multiple vendors (Dongle, DVAP, GMSK modems, hotspot adapters)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Multiple radio vendors, proprietary networking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Not yet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571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D-STAR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Voice is converted to digital modulation and transmitted at 4800 bps</a:t>
            </a:r>
          </a:p>
          <a:p>
            <a:pPr lvl="2"/>
            <a:r>
              <a:rPr lang="en-US" sz="2400" dirty="0" smtClean="0"/>
              <a:t>2400 bits for voice</a:t>
            </a:r>
          </a:p>
          <a:p>
            <a:pPr lvl="2"/>
            <a:r>
              <a:rPr lang="en-US" sz="2400" dirty="0" smtClean="0"/>
              <a:t>1200 bits for Forward Error Correction on voice</a:t>
            </a:r>
          </a:p>
          <a:p>
            <a:pPr lvl="2"/>
            <a:r>
              <a:rPr lang="en-US" sz="2400" dirty="0" smtClean="0"/>
              <a:t>1200 bits for data (error correction usually in applications</a:t>
            </a:r>
          </a:p>
          <a:p>
            <a:r>
              <a:rPr lang="en-US" dirty="0" smtClean="0"/>
              <a:t>True narrowband digital signal</a:t>
            </a:r>
          </a:p>
          <a:p>
            <a:pPr lvl="1"/>
            <a:r>
              <a:rPr lang="en-US" dirty="0" smtClean="0"/>
              <a:t>Voice and data occupy one 6.25 KHz signal (versus wider bandwidth for FM voice, P25 and MotoTRBO)</a:t>
            </a:r>
          </a:p>
          <a:p>
            <a:r>
              <a:rPr lang="en-US" dirty="0" smtClean="0"/>
              <a:t>Can operate simplex, repeater or linked to other repeater(s)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6</a:t>
            </a:fld>
            <a:r>
              <a:rPr lang="en-US" dirty="0" smtClean="0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95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What can D-STAR Do?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/>
              <a:t>Transmit </a:t>
            </a:r>
            <a:r>
              <a:rPr lang="en-US" sz="2000" dirty="0" smtClean="0"/>
              <a:t>or </a:t>
            </a:r>
            <a:r>
              <a:rPr lang="en-US" sz="2000" dirty="0"/>
              <a:t>receive voice and 1200 baud </a:t>
            </a:r>
            <a:r>
              <a:rPr lang="en-US" sz="2000" dirty="0" smtClean="0"/>
              <a:t>data simultaneously on </a:t>
            </a:r>
            <a:r>
              <a:rPr lang="en-US" sz="2000" dirty="0"/>
              <a:t>2m, 440 and 1.2 </a:t>
            </a:r>
            <a:r>
              <a:rPr lang="en-US" sz="2000" dirty="0" smtClean="0"/>
              <a:t>GHz (no TNC required)</a:t>
            </a:r>
          </a:p>
          <a:p>
            <a:endParaRPr lang="en-US" sz="400" dirty="0"/>
          </a:p>
          <a:p>
            <a:r>
              <a:rPr lang="en-US" sz="2000" dirty="0"/>
              <a:t>128 Kb data transmission on 1.2 GHz with Internet </a:t>
            </a:r>
            <a:r>
              <a:rPr lang="en-US" sz="2000" dirty="0" smtClean="0"/>
              <a:t>connectivity (Ethernet bridge to Internet with IP address)</a:t>
            </a:r>
          </a:p>
          <a:p>
            <a:endParaRPr lang="en-US" sz="400" dirty="0"/>
          </a:p>
          <a:p>
            <a:r>
              <a:rPr lang="en-US" sz="2000" dirty="0" smtClean="0"/>
              <a:t>D-PRS (digital APRS) automatic </a:t>
            </a:r>
            <a:r>
              <a:rPr lang="en-US" sz="2000" dirty="0"/>
              <a:t>position reporting </a:t>
            </a:r>
            <a:r>
              <a:rPr lang="en-US" sz="2000" u="sng" dirty="0"/>
              <a:t>simultaneous</a:t>
            </a:r>
            <a:r>
              <a:rPr lang="en-US" sz="2000" dirty="0"/>
              <a:t> with voice </a:t>
            </a:r>
            <a:r>
              <a:rPr lang="en-US" sz="2000" dirty="0" smtClean="0"/>
              <a:t>with GPS </a:t>
            </a:r>
          </a:p>
          <a:p>
            <a:endParaRPr lang="en-US" sz="400" dirty="0"/>
          </a:p>
          <a:p>
            <a:r>
              <a:rPr lang="en-US" sz="2000" dirty="0" smtClean="0"/>
              <a:t>Flexible repeater </a:t>
            </a:r>
            <a:r>
              <a:rPr lang="en-US" sz="2000" dirty="0"/>
              <a:t>linking with Gateway and Internet </a:t>
            </a:r>
            <a:r>
              <a:rPr lang="en-US" sz="2000" dirty="0" smtClean="0"/>
              <a:t>connection</a:t>
            </a:r>
          </a:p>
          <a:p>
            <a:endParaRPr lang="en-US" sz="400" dirty="0" smtClean="0"/>
          </a:p>
          <a:p>
            <a:r>
              <a:rPr lang="en-US" sz="2000" dirty="0" smtClean="0"/>
              <a:t>Reflectors act as conference bridge for linking multiple repeaters </a:t>
            </a:r>
            <a:r>
              <a:rPr lang="en-US" sz="2000" dirty="0" smtClean="0"/>
              <a:t>(</a:t>
            </a:r>
            <a:r>
              <a:rPr lang="en-US" sz="2000" dirty="0" smtClean="0"/>
              <a:t>70</a:t>
            </a:r>
            <a:r>
              <a:rPr lang="en-US" sz="2000" dirty="0" smtClean="0"/>
              <a:t>+ </a:t>
            </a:r>
            <a:r>
              <a:rPr lang="en-US" sz="2000" dirty="0" smtClean="0"/>
              <a:t>DPLUS </a:t>
            </a:r>
            <a:r>
              <a:rPr lang="en-US" sz="2000" dirty="0" smtClean="0"/>
              <a:t>Reflectors, DCS and XRF Reflectors now </a:t>
            </a:r>
            <a:r>
              <a:rPr lang="en-US" sz="2000" dirty="0" smtClean="0"/>
              <a:t>in operation worldwide)</a:t>
            </a:r>
          </a:p>
          <a:p>
            <a:endParaRPr lang="en-US" sz="400" dirty="0" smtClean="0"/>
          </a:p>
          <a:p>
            <a:r>
              <a:rPr lang="en-US" sz="2000" dirty="0" smtClean="0"/>
              <a:t>DV Dongle, DV Access Point (DVAP) and DV Node Adapters allow voice and data access to D-STAR via Internet connection (similar to EchoLink)</a:t>
            </a:r>
          </a:p>
          <a:p>
            <a:endParaRPr lang="en-US" sz="400" dirty="0"/>
          </a:p>
          <a:p>
            <a:endParaRPr lang="en-US" sz="400" dirty="0"/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7</a:t>
            </a:fld>
            <a:r>
              <a:rPr lang="en-US" dirty="0" smtClean="0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91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272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D-STAR Growth Continues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371600"/>
            <a:ext cx="7675350" cy="4118373"/>
          </a:xfrm>
        </p:spPr>
        <p:txBody>
          <a:bodyPr>
            <a:noAutofit/>
          </a:bodyPr>
          <a:lstStyle/>
          <a:p>
            <a:r>
              <a:rPr lang="en-US" sz="1500" i="1" dirty="0"/>
              <a:t>As of May 1, 2015 – 1,817 </a:t>
            </a:r>
            <a:r>
              <a:rPr lang="en-US" sz="1500" i="1" dirty="0" err="1"/>
              <a:t>DPlus</a:t>
            </a:r>
            <a:r>
              <a:rPr lang="en-US" sz="1500" i="1" dirty="0"/>
              <a:t> Gateways, </a:t>
            </a:r>
            <a:br>
              <a:rPr lang="en-US" sz="1500" i="1" dirty="0"/>
            </a:br>
            <a:r>
              <a:rPr lang="en-US" sz="1500" i="1" dirty="0"/>
              <a:t>over 3,190 Voice Repeaters, 222 Data Modules and 41,310 registered users on US Trust Server.</a:t>
            </a:r>
          </a:p>
          <a:p>
            <a:r>
              <a:rPr lang="en-US" sz="1500" i="1" dirty="0"/>
              <a:t>Over 1,100 repeaters in US</a:t>
            </a:r>
          </a:p>
          <a:p>
            <a:r>
              <a:rPr lang="en-US" sz="1500" i="1" dirty="0"/>
              <a:t>Additional ircDDB repeaters and users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152400" y="2971800"/>
          <a:ext cx="3276600" cy="2714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3505200" y="2971800"/>
          <a:ext cx="2819400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6400800" y="2971800"/>
          <a:ext cx="26003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0471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D-STAR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D-STAR radios (mobiles, handhelds, repeaters) commercially produced by ICOM</a:t>
            </a:r>
          </a:p>
          <a:p>
            <a:r>
              <a:rPr lang="en-US" sz="2400" dirty="0" smtClean="0"/>
              <a:t>DV Dongle is non-radio device allowing access to repeaters and reflectors via Internet (similar to EchoLink)</a:t>
            </a:r>
          </a:p>
          <a:p>
            <a:r>
              <a:rPr lang="en-US" sz="2400" dirty="0" smtClean="0"/>
              <a:t>DV Access Point (DVAP) creates low power hotspot via Internet</a:t>
            </a:r>
          </a:p>
          <a:p>
            <a:r>
              <a:rPr lang="en-US" sz="2400" dirty="0" smtClean="0"/>
              <a:t>DV Mega creates low power access point with Raspberry Pi</a:t>
            </a:r>
          </a:p>
          <a:p>
            <a:r>
              <a:rPr lang="en-US" sz="2400" dirty="0" smtClean="0"/>
              <a:t>Node Adapters converts FM transceiver to D-STAR hotspots and repeaters</a:t>
            </a:r>
          </a:p>
          <a:p>
            <a:pPr>
              <a:buNone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9</a:t>
            </a:fld>
            <a:r>
              <a:rPr lang="en-US" dirty="0" smtClean="0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929922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200</TotalTime>
  <Words>1120</Words>
  <Application>Microsoft Office PowerPoint</Application>
  <PresentationFormat>On-screen Show (4:3)</PresentationFormat>
  <Paragraphs>204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Corbel</vt:lpstr>
      <vt:lpstr>Times New Roman</vt:lpstr>
      <vt:lpstr>Wingdings 2</vt:lpstr>
      <vt:lpstr>Depth</vt:lpstr>
      <vt:lpstr>D-STAR InfoCon 2015 at Dayton Hamvention       Part 1 – D-STAR Basics</vt:lpstr>
      <vt:lpstr>What is D-STAR?</vt:lpstr>
      <vt:lpstr>Digital Basics</vt:lpstr>
      <vt:lpstr>Digital Basics</vt:lpstr>
      <vt:lpstr>Digital Mode Comparison</vt:lpstr>
      <vt:lpstr>How does D-STAR work?</vt:lpstr>
      <vt:lpstr>What can D-STAR Do?</vt:lpstr>
      <vt:lpstr>D-STAR Growth Continues</vt:lpstr>
      <vt:lpstr>D-STAR Equipment</vt:lpstr>
      <vt:lpstr>Icom Radios</vt:lpstr>
      <vt:lpstr>Icom Mobiles</vt:lpstr>
      <vt:lpstr>Icom Handhelds</vt:lpstr>
      <vt:lpstr>ID-1 for 1.2 GHz Voice and Data</vt:lpstr>
      <vt:lpstr>D-STAR Repeater Architecture</vt:lpstr>
      <vt:lpstr>The Registration Process</vt:lpstr>
      <vt:lpstr>Starting Registration</vt:lpstr>
      <vt:lpstr>Fill Out Your Info</vt:lpstr>
      <vt:lpstr>Add a Terminal</vt:lpstr>
      <vt:lpstr>Add Your Callsign to Radio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Davis</dc:creator>
  <cp:lastModifiedBy>John Davis</cp:lastModifiedBy>
  <cp:revision>25</cp:revision>
  <dcterms:created xsi:type="dcterms:W3CDTF">2014-05-05T13:24:28Z</dcterms:created>
  <dcterms:modified xsi:type="dcterms:W3CDTF">2015-04-30T18:55:10Z</dcterms:modified>
</cp:coreProperties>
</file>