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669" r:id="rId1"/>
  </p:sldMasterIdLst>
  <p:notesMasterIdLst>
    <p:notesMasterId r:id="rId21"/>
  </p:notesMasterIdLst>
  <p:sldIdLst>
    <p:sldId id="256" r:id="rId2"/>
    <p:sldId id="291" r:id="rId3"/>
    <p:sldId id="292" r:id="rId4"/>
    <p:sldId id="293" r:id="rId5"/>
    <p:sldId id="294" r:id="rId6"/>
    <p:sldId id="297" r:id="rId7"/>
    <p:sldId id="298" r:id="rId8"/>
    <p:sldId id="283" r:id="rId9"/>
    <p:sldId id="284" r:id="rId10"/>
    <p:sldId id="285" r:id="rId11"/>
    <p:sldId id="287" r:id="rId12"/>
    <p:sldId id="286" r:id="rId13"/>
    <p:sldId id="288" r:id="rId14"/>
    <p:sldId id="295" r:id="rId15"/>
    <p:sldId id="289" r:id="rId16"/>
    <p:sldId id="296" r:id="rId17"/>
    <p:sldId id="290" r:id="rId18"/>
    <p:sldId id="299" r:id="rId19"/>
    <p:sldId id="30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36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663045-6D7A-4CD6-9AE2-93E497809D7D}" type="datetimeFigureOut">
              <a:rPr lang="en-US" smtClean="0"/>
              <a:t>5/11/2015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FDC9E3-3B64-422F-B3A6-DC6BEAE9ABF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3457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44574AF-45EC-4041-9CB5-12D07675A181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731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50" y="4464028"/>
            <a:ext cx="6858000" cy="1194650"/>
          </a:xfrm>
        </p:spPr>
        <p:txBody>
          <a:bodyPr wrap="none" anchor="t">
            <a:normAutofit/>
          </a:bodyPr>
          <a:lstStyle>
            <a:lvl1pPr algn="r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100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3829878"/>
            <a:ext cx="6858000" cy="618523"/>
          </a:xfrm>
        </p:spPr>
        <p:txBody>
          <a:bodyPr anchor="b">
            <a:normAutofit/>
          </a:bodyPr>
          <a:lstStyle>
            <a:lvl1pPr marL="0" indent="0" algn="r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
              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5701" y="616226"/>
            <a:ext cx="3889649" cy="2290260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942" y="6184677"/>
            <a:ext cx="1894115" cy="673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66" y="745435"/>
            <a:ext cx="4190048" cy="1921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3002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367161"/>
            <a:ext cx="7886700" cy="819355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29841" y="987426"/>
            <a:ext cx="7886700" cy="337973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5186516"/>
            <a:ext cx="7885509" cy="682472"/>
          </a:xfrm>
        </p:spPr>
        <p:txBody>
          <a:bodyPr/>
          <a:lstStyle>
            <a:lvl1pPr marL="0" indent="0">
              <a:buNone/>
              <a:defRPr sz="12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601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5"/>
            <a:ext cx="7886700" cy="3534344"/>
          </a:xfrm>
        </p:spPr>
        <p:txBody>
          <a:bodyPr anchor="ctr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489399"/>
            <a:ext cx="7885509" cy="1501826"/>
          </a:xfrm>
        </p:spPr>
        <p:txBody>
          <a:bodyPr anchor="ctr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2345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365125"/>
            <a:ext cx="6977064" cy="2992904"/>
          </a:xfrm>
        </p:spPr>
        <p:txBody>
          <a:bodyPr anchor="ctr"/>
          <a:lstStyle>
            <a:lvl1pPr>
              <a:defRPr sz="33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365557"/>
            <a:ext cx="6564224" cy="54896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650" y="4501729"/>
            <a:ext cx="7884318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33283" y="786824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6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828359" y="2743200"/>
            <a:ext cx="457200" cy="584776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6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007496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326968"/>
            <a:ext cx="7886700" cy="2511835"/>
          </a:xfrm>
        </p:spPr>
        <p:txBody>
          <a:bodyPr anchor="b">
            <a:normAutofit/>
          </a:bodyPr>
          <a:lstStyle>
            <a:lvl1pPr>
              <a:defRPr sz="40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4850581"/>
            <a:ext cx="7885509" cy="1140644"/>
          </a:xfrm>
        </p:spPr>
        <p:txBody>
          <a:bodyPr anchor="t"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7896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002961" y="1885950"/>
            <a:ext cx="2210150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017598" y="2571750"/>
            <a:ext cx="21955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40996" y="1885950"/>
            <a:ext cx="2202181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433081" y="2571750"/>
            <a:ext cx="2210096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71777" y="1885950"/>
            <a:ext cx="2199085" cy="57626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buNone/>
              <a:defRPr lang="en-US" sz="1800" b="0" dirty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871777" y="2571750"/>
            <a:ext cx="2199085" cy="3589338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265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99064" y="4297503"/>
            <a:ext cx="2205038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99064" y="2256354"/>
            <a:ext cx="2205038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99064" y="4873766"/>
            <a:ext cx="220503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26748" y="4297503"/>
            <a:ext cx="2197894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426747" y="2256354"/>
            <a:ext cx="2197894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425733" y="4873765"/>
            <a:ext cx="2200805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853242" y="4297503"/>
            <a:ext cx="2199085" cy="576262"/>
          </a:xfrm>
        </p:spPr>
        <p:txBody>
          <a:bodyPr anchor="b">
            <a:noAutofit/>
          </a:bodyPr>
          <a:lstStyle>
            <a:lvl1pPr marL="0" indent="0">
              <a:buNone/>
              <a:defRPr sz="1800" b="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853241" y="2256354"/>
            <a:ext cx="219908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200"/>
            </a:lvl1pPr>
            <a:lvl2pPr marL="342900" indent="0">
              <a:buNone/>
              <a:defRPr sz="1200"/>
            </a:lvl2pPr>
            <a:lvl3pPr marL="685800" indent="0">
              <a:buNone/>
              <a:defRPr sz="120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853148" y="4873763"/>
            <a:ext cx="2201998" cy="659189"/>
          </a:xfrm>
        </p:spPr>
        <p:txBody>
          <a:bodyPr anchor="t">
            <a:normAutofit/>
          </a:bodyPr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96024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7611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1532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009164" y="6356351"/>
            <a:ext cx="938894" cy="365125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  <p:pic>
        <p:nvPicPr>
          <p:cNvPr id="10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005766"/>
            <a:ext cx="1841047" cy="8522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78363" y="6356351"/>
            <a:ext cx="2057400" cy="365125"/>
          </a:xfrm>
        </p:spPr>
        <p:txBody>
          <a:bodyPr/>
          <a:lstStyle>
            <a:lvl1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66711D45-3046-4A0D-9D98-6334BAB4C097}" type="slidenum">
              <a:rPr lang="en-US" smtClean="0"/>
              <a:pPr/>
              <a:t>‹#›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7" name="Picture 1" descr="C:\My Dropbox\InfoCon 2011\InfoCon_logo3.jp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338673" y="185738"/>
            <a:ext cx="1682864" cy="113034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1683" y="6176963"/>
            <a:ext cx="1841047" cy="6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199919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40899" y="4464028"/>
            <a:ext cx="6858000" cy="1194650"/>
          </a:xfrm>
        </p:spPr>
        <p:txBody>
          <a:bodyPr wrap="none" anchor="t">
            <a:normAutofit/>
          </a:bodyPr>
          <a:lstStyle>
            <a:lvl1pPr algn="l">
              <a:defRPr sz="7200" b="0" spc="-225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7000"/>
                        <a:lumOff val="53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640899" y="3829878"/>
            <a:ext cx="6858000" cy="617822"/>
          </a:xfrm>
        </p:spPr>
        <p:txBody>
          <a:bodyPr anchor="b">
            <a:normAutofit/>
          </a:bodyPr>
          <a:lstStyle>
            <a:lvl1pPr marL="0" indent="0" algn="l">
              <a:buNone/>
              <a:defRPr sz="24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2047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0000" y="1825625"/>
            <a:ext cx="3768912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39880" y="1825625"/>
            <a:ext cx="377547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82786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681163"/>
            <a:ext cx="3768912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00" y="2505075"/>
            <a:ext cx="3768912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39880" y="1681163"/>
            <a:ext cx="3776661" cy="823912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</a:lstStyle>
          <a:p>
            <a:pPr marL="0" lvl="0" indent="0"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39880" y="2505075"/>
            <a:ext cx="377666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5067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851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459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199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00" y="2057400"/>
            <a:ext cx="2739019" cy="381158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gradFill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1"/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</a:gra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06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00" y="1825625"/>
            <a:ext cx="767535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gradFill flip="none" rotWithShape="1">
                  <a:gsLst>
                    <a:gs pos="28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38000"/>
                        <a:lumOff val="62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5400000" scaled="1"/>
                  <a:tileRect/>
                </a:gradFill>
              </a:defRPr>
            </a:lvl1pPr>
          </a:lstStyle>
          <a:p>
            <a:fld id="{21FAE658-C815-41C7-B805-11BE378FE74E}" type="slidenum">
              <a:rPr lang="en-US" smtClean="0"/>
              <a:pPr/>
              <a:t>‹#›</a:t>
            </a:fld>
            <a:r>
              <a:rPr lang="en-US" dirty="0" smtClean="0"/>
              <a:t> of 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4767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  <p:sldLayoutId id="2147483681" r:id="rId12"/>
    <p:sldLayoutId id="2147483682" r:id="rId13"/>
    <p:sldLayoutId id="2147483683" r:id="rId14"/>
    <p:sldLayoutId id="2147483684" r:id="rId15"/>
    <p:sldLayoutId id="2147483685" r:id="rId16"/>
    <p:sldLayoutId id="2147483686" r:id="rId17"/>
    <p:sldLayoutId id="2147483650" r:id="rId18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400" b="0" kern="1200">
          <a:gradFill flip="none" rotWithShape="1">
            <a:gsLst>
              <a:gs pos="28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  <a:tileRect/>
          </a:gra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600" kern="1200">
          <a:gradFill>
            <a:gsLst>
              <a:gs pos="34000">
                <a:schemeClr val="tx1">
                  <a:lumMod val="93000"/>
                </a:schemeClr>
              </a:gs>
              <a:gs pos="0">
                <a:schemeClr val="bg1">
                  <a:lumMod val="25000"/>
                  <a:lumOff val="75000"/>
                </a:schemeClr>
              </a:gs>
              <a:gs pos="100000">
                <a:schemeClr val="tx2">
                  <a:lumMod val="0"/>
                  <a:lumOff val="100000"/>
                </a:schemeClr>
              </a:gs>
            </a:gsLst>
            <a:lin ang="4800000" scaled="0"/>
          </a:gra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esterndstar.co.uk/Downloads/DVAP+ircDDB+VNC.rar" TargetMode="External"/><Relationship Id="rId2" Type="http://schemas.openxmlformats.org/officeDocument/2006/relationships/hyperlink" Target="https://www.dropbox.com/sh/mfyw3j6dwkpmriz/V56pE5JqTL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ortableuniversalpower.com/DHAP.htm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hyperlink" Target="http://www.dstarinfo.com/DSTARHFNet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://www.dstarinfo.com/dv-pro.aspx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57349" y="3087329"/>
            <a:ext cx="6858000" cy="1966210"/>
          </a:xfrm>
        </p:spPr>
        <p:txBody>
          <a:bodyPr>
            <a:normAutofit fontScale="90000"/>
          </a:bodyPr>
          <a:lstStyle/>
          <a:p>
            <a:r>
              <a:rPr lang="en-US" sz="6700" dirty="0" smtClean="0"/>
              <a:t>D-STAR InfoCon 2015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/>
              <a:t>at Dayton </a:t>
            </a:r>
            <a:r>
              <a:rPr lang="en-US" sz="3600" dirty="0" smtClean="0"/>
              <a:t>Hamvention</a:t>
            </a:r>
            <a:r>
              <a:rPr lang="en-US" sz="3675" dirty="0" smtClean="0"/>
              <a:t/>
            </a:r>
            <a:br>
              <a:rPr lang="en-US" sz="3675" dirty="0" smtClean="0"/>
            </a:br>
            <a:r>
              <a:rPr lang="en-US" sz="1600" dirty="0" smtClean="0"/>
              <a:t>     </a:t>
            </a:r>
            <a:br>
              <a:rPr lang="en-US" sz="1600" dirty="0" smtClean="0"/>
            </a:br>
            <a:r>
              <a:rPr lang="en-US" sz="3100" i="1" dirty="0" smtClean="0">
                <a:latin typeface="Arial" panose="020B0604020202020204" pitchFamily="34" charset="0"/>
              </a:rPr>
              <a:t>Part 3 – Doing More With D-STAR</a:t>
            </a:r>
            <a:endParaRPr lang="en-US" i="1" dirty="0">
              <a:latin typeface="Arial" panose="020B0604020202020204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57349" y="5314549"/>
            <a:ext cx="6858000" cy="618523"/>
          </a:xfrm>
        </p:spPr>
        <p:txBody>
          <a:bodyPr/>
          <a:lstStyle/>
          <a:p>
            <a:r>
              <a:rPr lang="en-US" dirty="0" smtClean="0"/>
              <a:t>John Davis WB4QDX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47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DVAP / Pi Configuration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3733800" cy="460216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DVAP connects to Pi through USB</a:t>
            </a:r>
          </a:p>
          <a:p>
            <a:r>
              <a:rPr lang="en-US" sz="2000" dirty="0" smtClean="0"/>
              <a:t>Wi-Fi adapter on 2</a:t>
            </a:r>
            <a:r>
              <a:rPr lang="en-US" sz="2000" baseline="30000" dirty="0" smtClean="0"/>
              <a:t>nd</a:t>
            </a:r>
            <a:r>
              <a:rPr lang="en-US" sz="2000" dirty="0" smtClean="0"/>
              <a:t> USB (external Internet source required)</a:t>
            </a:r>
          </a:p>
          <a:p>
            <a:r>
              <a:rPr lang="en-US" sz="2000" dirty="0" smtClean="0"/>
              <a:t>SD card with OS and DVAP software</a:t>
            </a:r>
          </a:p>
          <a:p>
            <a:r>
              <a:rPr lang="en-US" sz="2000" dirty="0" smtClean="0"/>
              <a:t>Micro USB power to AC or DC source</a:t>
            </a:r>
            <a:endParaRPr lang="en-US" sz="2000" dirty="0"/>
          </a:p>
        </p:txBody>
      </p:sp>
      <p:pic>
        <p:nvPicPr>
          <p:cNvPr id="1025" name="Picture 1" descr="C:\Users\jdavis\Desktop\IMAG04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67200" y="1372143"/>
            <a:ext cx="4594225" cy="4190457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10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289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1277" y="365126"/>
            <a:ext cx="8004073" cy="1325563"/>
          </a:xfrm>
        </p:spPr>
        <p:txBody>
          <a:bodyPr/>
          <a:lstStyle/>
          <a:p>
            <a:r>
              <a:rPr lang="en-US" dirty="0" smtClean="0"/>
              <a:t>Homebrew DVAP Package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240" b="8078"/>
          <a:stretch/>
        </p:blipFill>
        <p:spPr>
          <a:xfrm>
            <a:off x="2903932" y="1510301"/>
            <a:ext cx="3332482" cy="4602192"/>
          </a:xfrm>
        </p:spPr>
      </p:pic>
      <p:sp>
        <p:nvSpPr>
          <p:cNvPr id="8" name="TextBox 7"/>
          <p:cNvSpPr txBox="1"/>
          <p:nvPr/>
        </p:nvSpPr>
        <p:spPr>
          <a:xfrm>
            <a:off x="6548570" y="4721050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USB CLA (12V to 5V USB)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" name="Straight Arrow Connector 9"/>
          <p:cNvCxnSpPr>
            <a:stCxn id="8" idx="1"/>
          </p:cNvCxnSpPr>
          <p:nvPr/>
        </p:nvCxnSpPr>
        <p:spPr>
          <a:xfrm flipH="1">
            <a:off x="5691883" y="4851855"/>
            <a:ext cx="856687" cy="398239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209921" y="5638800"/>
            <a:ext cx="134834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Micro-USB Cable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9546" y="4635325"/>
            <a:ext cx="160049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USB Adapter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(120VAC to 5V USB)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Straight Arrow Connector 15"/>
          <p:cNvCxnSpPr>
            <a:stCxn id="32" idx="1"/>
          </p:cNvCxnSpPr>
          <p:nvPr/>
        </p:nvCxnSpPr>
        <p:spPr>
          <a:xfrm flipH="1">
            <a:off x="5561123" y="2738617"/>
            <a:ext cx="1002237" cy="83725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>
            <a:stCxn id="33" idx="3"/>
          </p:cNvCxnSpPr>
          <p:nvPr/>
        </p:nvCxnSpPr>
        <p:spPr>
          <a:xfrm>
            <a:off x="2576986" y="2089668"/>
            <a:ext cx="1308301" cy="34076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126751" y="4877466"/>
            <a:ext cx="1047964" cy="152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stCxn id="14" idx="3"/>
          </p:cNvCxnSpPr>
          <p:nvPr/>
        </p:nvCxnSpPr>
        <p:spPr>
          <a:xfrm>
            <a:off x="2558265" y="5769605"/>
            <a:ext cx="1171254" cy="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717249" y="3316231"/>
            <a:ext cx="1995129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USB Charger/5VDC Supply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Anker 10,000 mAH or</a:t>
            </a:r>
            <a:b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equivalent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6548569" y="3706680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DV Access Point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6563360" y="2607812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Raspberry Pi Model B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2459" y="1958863"/>
            <a:ext cx="187452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Pelican 1050 or 1060 Case</a:t>
            </a:r>
            <a:endParaRPr lang="en-US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9" name="Straight Arrow Connector 38"/>
          <p:cNvCxnSpPr>
            <a:stCxn id="31" idx="1"/>
          </p:cNvCxnSpPr>
          <p:nvPr/>
        </p:nvCxnSpPr>
        <p:spPr>
          <a:xfrm flipH="1">
            <a:off x="5188449" y="3837485"/>
            <a:ext cx="1360120" cy="321775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 flipV="1">
            <a:off x="2250040" y="3575875"/>
            <a:ext cx="1436556" cy="1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Slide Number Placeholder 4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11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75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Making It Work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000" dirty="0" smtClean="0"/>
              <a:t>Download image file and instructions </a:t>
            </a:r>
          </a:p>
          <a:p>
            <a:pPr lvl="1"/>
            <a:r>
              <a:rPr lang="en-US" sz="1400" dirty="0" err="1" smtClean="0"/>
              <a:t>DVAPtool</a:t>
            </a:r>
            <a:r>
              <a:rPr lang="en-US" sz="1400" dirty="0" smtClean="0"/>
              <a:t> version:</a:t>
            </a:r>
            <a:br>
              <a:rPr lang="en-US" sz="1400" dirty="0" smtClean="0"/>
            </a:br>
            <a:r>
              <a:rPr lang="en-US" sz="1400" dirty="0" smtClean="0">
                <a:hlinkClick r:id="rId2"/>
              </a:rPr>
              <a:t>https://www.dropbox.com/sh/mfyw3j6dwkpmriz/V56pE5JqTL</a:t>
            </a:r>
            <a:r>
              <a:rPr lang="en-US" sz="1400" dirty="0" smtClean="0"/>
              <a:t> </a:t>
            </a:r>
            <a:br>
              <a:rPr lang="en-US" sz="1400" dirty="0" smtClean="0"/>
            </a:br>
            <a:endParaRPr lang="en-US" sz="1400" dirty="0" smtClean="0"/>
          </a:p>
          <a:p>
            <a:pPr lvl="1"/>
            <a:r>
              <a:rPr lang="en-US" sz="1400" dirty="0" smtClean="0"/>
              <a:t>ircDDB version: </a:t>
            </a:r>
            <a:br>
              <a:rPr lang="en-US" sz="1400" dirty="0" smtClean="0"/>
            </a:br>
            <a:r>
              <a:rPr lang="en-US" sz="1600" dirty="0" smtClean="0">
                <a:hlinkClick r:id="rId3"/>
              </a:rPr>
              <a:t>http://www.westerndstar.co.uk/Downloads/DVAP+ircDDB+VNC.rar</a:t>
            </a:r>
            <a:r>
              <a:rPr lang="en-US" sz="1600" dirty="0" smtClean="0"/>
              <a:t> or</a:t>
            </a:r>
          </a:p>
          <a:p>
            <a:pPr lvl="1"/>
            <a:r>
              <a:rPr lang="en-US" sz="1600" dirty="0"/>
              <a:t>http://</a:t>
            </a:r>
            <a:r>
              <a:rPr lang="en-US" sz="1600" dirty="0" smtClean="0"/>
              <a:t>maryland-dstar.org/html/raspiberry.html</a:t>
            </a:r>
            <a:endParaRPr lang="en-US" sz="1400" dirty="0" smtClean="0"/>
          </a:p>
          <a:p>
            <a:r>
              <a:rPr lang="en-US" sz="2000" dirty="0" smtClean="0"/>
              <a:t>Install OS image to SD card using Win32DiskImager</a:t>
            </a:r>
          </a:p>
          <a:p>
            <a:r>
              <a:rPr lang="en-US" sz="2000" dirty="0" smtClean="0"/>
              <a:t>Power up Pi with SD card installed, HDMI monitor, keyboard, mouse and Internet connection (Ethernet or Wi-Fi)</a:t>
            </a:r>
          </a:p>
          <a:p>
            <a:r>
              <a:rPr lang="en-US" sz="2000" dirty="0" smtClean="0"/>
              <a:t>Configure </a:t>
            </a:r>
            <a:r>
              <a:rPr lang="en-US" sz="2000" dirty="0" err="1" smtClean="0"/>
              <a:t>DVAPtool</a:t>
            </a:r>
            <a:r>
              <a:rPr lang="en-US" sz="2000" dirty="0" smtClean="0"/>
              <a:t> or </a:t>
            </a:r>
            <a:r>
              <a:rPr lang="en-US" sz="2000" dirty="0" err="1" smtClean="0"/>
              <a:t>DVAPnode</a:t>
            </a:r>
            <a:r>
              <a:rPr lang="en-US" sz="2000" dirty="0" smtClean="0"/>
              <a:t> and </a:t>
            </a:r>
            <a:r>
              <a:rPr lang="en-US" sz="2000" dirty="0" err="1" smtClean="0"/>
              <a:t>ircDDB</a:t>
            </a:r>
            <a:r>
              <a:rPr lang="en-US" sz="2000" dirty="0" smtClean="0"/>
              <a:t> per instructions</a:t>
            </a:r>
          </a:p>
          <a:p>
            <a:r>
              <a:rPr lang="en-US" sz="2000" dirty="0" smtClean="0"/>
              <a:t>Configure </a:t>
            </a:r>
            <a:r>
              <a:rPr lang="en-US" sz="2000" dirty="0" err="1" smtClean="0"/>
              <a:t>WiFi</a:t>
            </a:r>
            <a:r>
              <a:rPr lang="en-US" sz="2000" dirty="0" smtClean="0"/>
              <a:t> sources (Mobile Hotspots, home </a:t>
            </a:r>
            <a:r>
              <a:rPr lang="en-US" sz="2000" dirty="0" err="1" smtClean="0"/>
              <a:t>WiFi</a:t>
            </a:r>
            <a:r>
              <a:rPr lang="en-US" sz="2000" dirty="0" smtClean="0"/>
              <a:t>, </a:t>
            </a:r>
            <a:r>
              <a:rPr lang="en-US" sz="2000" dirty="0" err="1" smtClean="0"/>
              <a:t>etc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Can run “headless” after that…just power up, finds defined </a:t>
            </a:r>
            <a:r>
              <a:rPr lang="en-US" sz="2000" dirty="0" err="1" smtClean="0"/>
              <a:t>WiFi</a:t>
            </a:r>
            <a:r>
              <a:rPr lang="en-US" sz="2000" dirty="0" smtClean="0"/>
              <a:t> sources</a:t>
            </a:r>
          </a:p>
          <a:p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12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98956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DHAP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432" y="1500555"/>
            <a:ext cx="3454810" cy="3198253"/>
          </a:xfr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7537" y="1531907"/>
            <a:ext cx="3456998" cy="3197723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840000" y="4931595"/>
            <a:ext cx="7675350" cy="124536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Commercially available from Hardened </a:t>
            </a:r>
            <a:r>
              <a:rPr lang="en-US" sz="2000" dirty="0"/>
              <a:t>Power Systems</a:t>
            </a:r>
            <a:br>
              <a:rPr lang="en-US" sz="2000" dirty="0"/>
            </a:br>
            <a:r>
              <a:rPr lang="en-US" sz="2000" dirty="0">
                <a:hlinkClick r:id="rId4"/>
              </a:rPr>
              <a:t>http://</a:t>
            </a:r>
            <a:r>
              <a:rPr lang="en-US" sz="2000" dirty="0" smtClean="0">
                <a:hlinkClick r:id="rId4"/>
              </a:rPr>
              <a:t>www.portableuniversalpower.com/DHAP.htm</a:t>
            </a:r>
            <a:endParaRPr lang="en-US" sz="2000" dirty="0" smtClean="0"/>
          </a:p>
          <a:p>
            <a:r>
              <a:rPr lang="en-US" sz="2000" dirty="0" smtClean="0"/>
              <a:t>Includes case, battery, Raspberry Pi</a:t>
            </a:r>
          </a:p>
          <a:p>
            <a:r>
              <a:rPr lang="en-US" sz="2000" dirty="0" smtClean="0"/>
              <a:t>User supplies DVAP (2m or 70cm)</a:t>
            </a:r>
          </a:p>
          <a:p>
            <a:endParaRPr lang="en-US" sz="2000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13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15730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5108" y="0"/>
            <a:ext cx="7886700" cy="1325563"/>
          </a:xfrm>
        </p:spPr>
        <p:txBody>
          <a:bodyPr/>
          <a:lstStyle/>
          <a:p>
            <a:r>
              <a:rPr lang="en-US" dirty="0" smtClean="0"/>
              <a:t>DV Mega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39" t="6793" r="25230"/>
          <a:stretch/>
        </p:blipFill>
        <p:spPr>
          <a:xfrm>
            <a:off x="309971" y="3762103"/>
            <a:ext cx="3169921" cy="3031119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14</a:t>
            </a:fld>
            <a:r>
              <a:rPr lang="en-US" dirty="0" smtClean="0"/>
              <a:t> of 19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457200" y="1375954"/>
            <a:ext cx="8355874" cy="238614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Low power hotspot similar to DVAP (single or dual band versions)</a:t>
            </a:r>
          </a:p>
          <a:p>
            <a:r>
              <a:rPr lang="en-US" sz="2000" dirty="0" smtClean="0"/>
              <a:t>Attaches to Raspberry Pi GPIO connector (Pi Model B, B+, Pi 2) or Arduino</a:t>
            </a:r>
          </a:p>
          <a:p>
            <a:r>
              <a:rPr lang="en-US" sz="2000" dirty="0" smtClean="0"/>
              <a:t>SD card with OS and ircDDBgateway software</a:t>
            </a:r>
          </a:p>
          <a:p>
            <a:r>
              <a:rPr lang="en-US" sz="2000" dirty="0" smtClean="0"/>
              <a:t>Use Wi-Fi dongle or wired Ethernet</a:t>
            </a:r>
          </a:p>
          <a:p>
            <a:r>
              <a:rPr lang="en-US" sz="2000" dirty="0" smtClean="0"/>
              <a:t>Micro USB power to AC or DC source</a:t>
            </a:r>
          </a:p>
          <a:p>
            <a:r>
              <a:rPr lang="en-US" sz="2000" dirty="0" smtClean="0"/>
              <a:t>Use ircDDBgateway SD card images from Maryland D-STAR and Western D-STAR</a:t>
            </a:r>
            <a:endParaRPr lang="en-US" sz="20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19" t="9320" r="10631" b="6811"/>
          <a:stretch/>
        </p:blipFill>
        <p:spPr>
          <a:xfrm>
            <a:off x="4179502" y="3544389"/>
            <a:ext cx="4851286" cy="2690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7274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D-STAR on HF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690689"/>
            <a:ext cx="7907113" cy="448627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Icom IC-7100 and IC-9100 are both DV capable on HF</a:t>
            </a:r>
          </a:p>
          <a:p>
            <a:r>
              <a:rPr lang="en-US" sz="2400" dirty="0" smtClean="0"/>
              <a:t>Operates at similar bandwidth to AM</a:t>
            </a:r>
          </a:p>
          <a:p>
            <a:r>
              <a:rPr lang="en-US" sz="2400" dirty="0" smtClean="0"/>
              <a:t>D-STAR HF nets now operating several nights a week</a:t>
            </a:r>
          </a:p>
          <a:p>
            <a:r>
              <a:rPr lang="en-US" sz="2400" dirty="0" smtClean="0"/>
              <a:t>Net </a:t>
            </a:r>
            <a:r>
              <a:rPr lang="en-US" sz="2400" dirty="0"/>
              <a:t>info </a:t>
            </a:r>
            <a:r>
              <a:rPr lang="en-US" sz="2400" dirty="0" smtClean="0"/>
              <a:t>at </a:t>
            </a:r>
            <a:br>
              <a:rPr lang="en-US" sz="2400" dirty="0" smtClean="0"/>
            </a:br>
            <a:r>
              <a:rPr lang="en-US" sz="2400" dirty="0" smtClean="0">
                <a:hlinkClick r:id="rId2"/>
              </a:rPr>
              <a:t>http</a:t>
            </a:r>
            <a:r>
              <a:rPr lang="en-US" sz="2400" dirty="0">
                <a:hlinkClick r:id="rId2"/>
              </a:rPr>
              <a:t>://</a:t>
            </a:r>
            <a:r>
              <a:rPr lang="en-US" sz="2400" dirty="0" smtClean="0">
                <a:hlinkClick r:id="rId2"/>
              </a:rPr>
              <a:t>www.dstarinfo.com/DSTARHFNet.aspx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995" y="4234888"/>
            <a:ext cx="2846159" cy="19496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6" y="4234888"/>
            <a:ext cx="5008509" cy="1942075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15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04986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D-STAR Android App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12" y="1314994"/>
            <a:ext cx="3718559" cy="4861969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Remote control app for certain Icom radios (ID-5100, ID-31, ID-51, IC-7100) </a:t>
            </a:r>
          </a:p>
          <a:p>
            <a:r>
              <a:rPr lang="en-US" sz="2400" dirty="0" smtClean="0"/>
              <a:t>Connect by OPC-2350LU cable or Bluetooth to Android device</a:t>
            </a:r>
          </a:p>
          <a:p>
            <a:r>
              <a:rPr lang="en-US" sz="2400" dirty="0" smtClean="0"/>
              <a:t>DR function control</a:t>
            </a:r>
          </a:p>
          <a:p>
            <a:r>
              <a:rPr lang="en-US" sz="2400" dirty="0" smtClean="0"/>
              <a:t>Text messaging</a:t>
            </a:r>
          </a:p>
          <a:p>
            <a:r>
              <a:rPr lang="en-US" sz="2400" dirty="0" smtClean="0"/>
              <a:t>Map</a:t>
            </a:r>
          </a:p>
          <a:p>
            <a:r>
              <a:rPr lang="en-US" sz="2400" dirty="0" smtClean="0"/>
              <a:t>Send/receive photos (camera or file)</a:t>
            </a:r>
          </a:p>
          <a:p>
            <a:r>
              <a:rPr lang="en-US" sz="2400" smtClean="0"/>
              <a:t>RX history</a:t>
            </a:r>
            <a:endParaRPr lang="en-US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16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4434" y="1463040"/>
            <a:ext cx="2359098" cy="29877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7890" y="2898594"/>
            <a:ext cx="1997795" cy="33217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0399" y="3049405"/>
            <a:ext cx="1997314" cy="337497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63532" y="1398088"/>
            <a:ext cx="1949677" cy="330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2135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 Pro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277" y="1245325"/>
            <a:ext cx="3640183" cy="3884023"/>
          </a:xfrm>
        </p:spPr>
        <p:txBody>
          <a:bodyPr>
            <a:normAutofit/>
          </a:bodyPr>
          <a:lstStyle/>
          <a:p>
            <a:r>
              <a:rPr lang="en-US" sz="2000" dirty="0" smtClean="0"/>
              <a:t>PC application to display radio information</a:t>
            </a:r>
          </a:p>
          <a:p>
            <a:r>
              <a:rPr lang="en-US" sz="2000" dirty="0" smtClean="0"/>
              <a:t>Works with ID-51 AE, ID-51 Plus and ID-5100 radios</a:t>
            </a:r>
          </a:p>
          <a:p>
            <a:r>
              <a:rPr lang="en-US" sz="2000" dirty="0" smtClean="0"/>
              <a:t>Useful for monitoring, D-STAR Net NCS, radio control</a:t>
            </a:r>
          </a:p>
          <a:p>
            <a:r>
              <a:rPr lang="en-US" sz="2000" dirty="0" smtClean="0"/>
              <a:t>Data cable connects PC to radio</a:t>
            </a:r>
          </a:p>
          <a:p>
            <a:r>
              <a:rPr lang="en-US" sz="2000" dirty="0" smtClean="0"/>
              <a:t>Free download at </a:t>
            </a:r>
            <a:r>
              <a:rPr lang="en-US" sz="2000" dirty="0" smtClean="0">
                <a:hlinkClick r:id="rId2"/>
              </a:rPr>
              <a:t>www.dstarinfo.com/dv-pro.aspx</a:t>
            </a:r>
            <a:endParaRPr lang="en-US" sz="20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17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8526" y="365126"/>
            <a:ext cx="1914525" cy="20383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460" y="2507007"/>
            <a:ext cx="5085806" cy="3595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1471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D-RATS for Data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138" y="1825625"/>
            <a:ext cx="4415246" cy="4351338"/>
          </a:xfrm>
        </p:spPr>
        <p:txBody>
          <a:bodyPr>
            <a:normAutofit/>
          </a:bodyPr>
          <a:lstStyle/>
          <a:p>
            <a:r>
              <a:rPr lang="en-US" dirty="0" smtClean="0"/>
              <a:t>D-RATS is full featured program for D-STAR data</a:t>
            </a:r>
          </a:p>
          <a:p>
            <a:r>
              <a:rPr lang="en-US" dirty="0" smtClean="0"/>
              <a:t>Features messaging, forms, file transfer and mapping</a:t>
            </a:r>
          </a:p>
          <a:p>
            <a:r>
              <a:rPr lang="en-US" dirty="0" smtClean="0"/>
              <a:t>May be used with D-STAR radio or Internet</a:t>
            </a:r>
          </a:p>
          <a:p>
            <a:r>
              <a:rPr lang="en-US" dirty="0" smtClean="0"/>
              <a:t>Runs on Windows, </a:t>
            </a:r>
            <a:r>
              <a:rPr lang="en-US" dirty="0" smtClean="0"/>
              <a:t>Mac </a:t>
            </a:r>
            <a:r>
              <a:rPr lang="en-US" dirty="0" smtClean="0"/>
              <a:t>or Linux</a:t>
            </a:r>
          </a:p>
          <a:p>
            <a:r>
              <a:rPr lang="en-US" dirty="0" smtClean="0"/>
              <a:t>www.d-rats.com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18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76" r="18000"/>
          <a:stretch/>
        </p:blipFill>
        <p:spPr>
          <a:xfrm>
            <a:off x="4746172" y="2718870"/>
            <a:ext cx="4206240" cy="3308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240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5234" y="562882"/>
            <a:ext cx="6936755" cy="2310947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endParaRPr lang="en-US" dirty="0" smtClean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sz="3200" dirty="0" smtClean="0"/>
              <a:t>Anyone ready to take home an</a:t>
            </a:r>
          </a:p>
          <a:p>
            <a:pPr marL="0" indent="0" algn="ctr">
              <a:buNone/>
            </a:pPr>
            <a:r>
              <a:rPr lang="en-US" sz="3200" dirty="0" smtClean="0"/>
              <a:t>ID-51A Anniversary Edition handheld?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19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600" y="2873829"/>
            <a:ext cx="5554080" cy="330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516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D-STAR’s 1.2 GHz Radio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r>
              <a:rPr lang="en-US" dirty="0" smtClean="0"/>
              <a:t>Icom ID-1</a:t>
            </a:r>
          </a:p>
          <a:p>
            <a:r>
              <a:rPr lang="en-US" dirty="0" smtClean="0"/>
              <a:t>Operates FM Voice or GMSK (D-STAR) modes</a:t>
            </a:r>
          </a:p>
          <a:p>
            <a:r>
              <a:rPr lang="en-US" dirty="0" smtClean="0"/>
              <a:t>D-STAR modes include voice, low speed data (1200 bps) or high speed data (128 kbps)</a:t>
            </a:r>
          </a:p>
          <a:p>
            <a:r>
              <a:rPr lang="en-US" dirty="0" smtClean="0"/>
              <a:t>10W transmit output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2401" y="1474839"/>
            <a:ext cx="4667250" cy="1809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2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8019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ID-1 High Speed Data </a:t>
            </a:r>
            <a:br>
              <a:rPr lang="en-US" dirty="0" smtClean="0"/>
            </a:br>
            <a:r>
              <a:rPr lang="en-US" dirty="0" smtClean="0"/>
              <a:t>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Radio acts as Ethernet wireless bridge</a:t>
            </a:r>
          </a:p>
          <a:p>
            <a:r>
              <a:rPr lang="en-US" dirty="0" smtClean="0"/>
              <a:t>Has RJ-45 Ethernet connector for HS data</a:t>
            </a:r>
          </a:p>
          <a:p>
            <a:r>
              <a:rPr lang="en-US" dirty="0" smtClean="0"/>
              <a:t>Can be used for Internet connectivity through D-STAR repeater with DD module</a:t>
            </a:r>
          </a:p>
          <a:p>
            <a:r>
              <a:rPr lang="en-US" dirty="0" smtClean="0"/>
              <a:t>Can be used to create wireless bridge between two points</a:t>
            </a:r>
          </a:p>
          <a:p>
            <a:r>
              <a:rPr lang="en-US" dirty="0" smtClean="0"/>
              <a:t>When communicating through DD repeater, know assigned IP address (10.x.x.x)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3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273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Speed Data – </a:t>
            </a:r>
            <a:br>
              <a:rPr lang="en-US" dirty="0" smtClean="0"/>
            </a:br>
            <a:r>
              <a:rPr lang="en-US" dirty="0" smtClean="0"/>
              <a:t>DD Mode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Ethernet connection to PC</a:t>
            </a:r>
          </a:p>
          <a:p>
            <a:r>
              <a:rPr lang="en-US" dirty="0" smtClean="0"/>
              <a:t>PC must use assigned IP address assigned at registration (10.x.x.x)</a:t>
            </a:r>
          </a:p>
          <a:p>
            <a:r>
              <a:rPr lang="en-US" dirty="0" smtClean="0"/>
              <a:t>Gateway is 10.0.0.1</a:t>
            </a:r>
          </a:p>
          <a:p>
            <a:r>
              <a:rPr lang="en-US" dirty="0" smtClean="0"/>
              <a:t>Use known DNS addresses</a:t>
            </a:r>
          </a:p>
          <a:p>
            <a:r>
              <a:rPr lang="en-US" dirty="0" smtClean="0"/>
              <a:t>…or the easy way is to insert a router between ID-1 and PC and use DHCP!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4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728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 With Router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914400" y="2362200"/>
            <a:ext cx="1447800" cy="1508105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ID-1</a:t>
            </a:r>
          </a:p>
          <a:p>
            <a:pPr algn="ctr"/>
            <a:r>
              <a:rPr lang="en-US" sz="2800" b="1" dirty="0" smtClean="0"/>
              <a:t>Radio</a:t>
            </a:r>
          </a:p>
          <a:p>
            <a:pPr algn="ctr"/>
            <a:endParaRPr lang="en-US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810000" y="2580382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Router</a:t>
            </a:r>
          </a:p>
          <a:p>
            <a:pPr algn="ctr"/>
            <a:endParaRPr lang="en-US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6248400" y="2583411"/>
            <a:ext cx="1447800" cy="1077218"/>
          </a:xfrm>
          <a:prstGeom prst="rect">
            <a:avLst/>
          </a:prstGeom>
          <a:solidFill>
            <a:srgbClr val="00B0F0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endParaRPr lang="en-US" dirty="0" smtClean="0"/>
          </a:p>
          <a:p>
            <a:pPr algn="ctr"/>
            <a:r>
              <a:rPr lang="en-US" sz="2800" b="1" dirty="0" smtClean="0"/>
              <a:t>PC</a:t>
            </a:r>
          </a:p>
          <a:p>
            <a:pPr algn="ctr"/>
            <a:endParaRPr lang="en-US" dirty="0" smtClean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1676400" y="1524000"/>
            <a:ext cx="0" cy="83820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1447800" y="1524000"/>
            <a:ext cx="53340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1676400" y="1524000"/>
            <a:ext cx="3048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 flipV="1">
            <a:off x="1447800" y="1524000"/>
            <a:ext cx="228600" cy="20955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>
            <a:endCxn id="8" idx="1"/>
          </p:cNvCxnSpPr>
          <p:nvPr/>
        </p:nvCxnSpPr>
        <p:spPr>
          <a:xfrm>
            <a:off x="2362200" y="3116253"/>
            <a:ext cx="1447800" cy="2738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>
            <a:stCxn id="8" idx="3"/>
            <a:endCxn id="9" idx="1"/>
          </p:cNvCxnSpPr>
          <p:nvPr/>
        </p:nvCxnSpPr>
        <p:spPr>
          <a:xfrm>
            <a:off x="5257800" y="3118991"/>
            <a:ext cx="990600" cy="3029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276600" y="5181600"/>
            <a:ext cx="2514600" cy="92333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LAN</a:t>
            </a:r>
          </a:p>
          <a:p>
            <a:r>
              <a:rPr lang="en-US" dirty="0" smtClean="0"/>
              <a:t>DHCP Enabled</a:t>
            </a:r>
          </a:p>
          <a:p>
            <a:r>
              <a:rPr lang="en-US" dirty="0" smtClean="0"/>
              <a:t>192.168.0.x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276600" y="3886200"/>
            <a:ext cx="2492188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WAN</a:t>
            </a:r>
          </a:p>
          <a:p>
            <a:r>
              <a:rPr lang="en-US" dirty="0" smtClean="0"/>
              <a:t>IP: 10.x.x.x / 255.0.0.0</a:t>
            </a:r>
          </a:p>
          <a:p>
            <a:r>
              <a:rPr lang="en-US" dirty="0" smtClean="0"/>
              <a:t>Gateway: 10.0.0.1</a:t>
            </a:r>
          </a:p>
          <a:p>
            <a:r>
              <a:rPr lang="en-US" dirty="0" smtClean="0"/>
              <a:t>DNS: Use any DNS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019800" y="3886200"/>
            <a:ext cx="1981200" cy="120032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PC</a:t>
            </a:r>
          </a:p>
          <a:p>
            <a:r>
              <a:rPr lang="en-US" dirty="0" smtClean="0"/>
              <a:t>Wired or Wi-Fi</a:t>
            </a:r>
          </a:p>
          <a:p>
            <a:r>
              <a:rPr lang="en-US" dirty="0" smtClean="0"/>
              <a:t>DHCP Enabled</a:t>
            </a:r>
          </a:p>
          <a:p>
            <a:endParaRPr lang="en-US" dirty="0" smtClean="0"/>
          </a:p>
        </p:txBody>
      </p:sp>
      <p:sp>
        <p:nvSpPr>
          <p:cNvPr id="17" name="TextBox 16"/>
          <p:cNvSpPr txBox="1"/>
          <p:nvPr/>
        </p:nvSpPr>
        <p:spPr>
          <a:xfrm>
            <a:off x="533400" y="4215581"/>
            <a:ext cx="2492188" cy="147732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Radio Programming</a:t>
            </a:r>
          </a:p>
          <a:p>
            <a:r>
              <a:rPr lang="en-US" dirty="0" smtClean="0"/>
              <a:t>UR: WD4STR</a:t>
            </a:r>
          </a:p>
          <a:p>
            <a:r>
              <a:rPr lang="en-US" dirty="0" smtClean="0"/>
              <a:t>RPT1: WD4STR A</a:t>
            </a:r>
          </a:p>
          <a:p>
            <a:r>
              <a:rPr lang="en-US" dirty="0" smtClean="0"/>
              <a:t>RPT2: WD4STR G</a:t>
            </a:r>
          </a:p>
          <a:p>
            <a:r>
              <a:rPr lang="en-US" dirty="0" smtClean="0"/>
              <a:t>Mode: RPS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5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1884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 Dongles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520825"/>
            <a:ext cx="7675350" cy="4351338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Different styles available from Internet Labs (DV Dongle), NW Digital (Thumb DV) and </a:t>
            </a:r>
            <a:r>
              <a:rPr lang="en-US" sz="2000" dirty="0" err="1" smtClean="0"/>
              <a:t>MoenComm</a:t>
            </a:r>
            <a:r>
              <a:rPr lang="en-US" sz="2000" dirty="0" smtClean="0"/>
              <a:t> (Star*DV)</a:t>
            </a:r>
          </a:p>
          <a:p>
            <a:r>
              <a:rPr lang="en-US" sz="2000" dirty="0"/>
              <a:t>Attaches to USB port on PC</a:t>
            </a:r>
          </a:p>
          <a:p>
            <a:r>
              <a:rPr lang="en-US" sz="2000" dirty="0" smtClean="0"/>
              <a:t>Accesses D-STAR network using sound card in PC connected to Internet</a:t>
            </a:r>
          </a:p>
          <a:p>
            <a:r>
              <a:rPr lang="en-US" sz="2000" dirty="0" smtClean="0"/>
              <a:t>A new Dongle product to be announced in D-STAR Forum today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6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1026" name="Picture 2" descr="https://www.moencomm.com/images/star-dv-whit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4366" y="3963808"/>
            <a:ext cx="285750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8409" y="3963808"/>
            <a:ext cx="2211388" cy="23100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334" y="3963808"/>
            <a:ext cx="3268288" cy="21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6340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DVAPs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532709"/>
            <a:ext cx="7675350" cy="1149531"/>
          </a:xfrm>
        </p:spPr>
        <p:txBody>
          <a:bodyPr>
            <a:normAutofit/>
          </a:bodyPr>
          <a:lstStyle/>
          <a:p>
            <a:r>
              <a:rPr lang="en-US" sz="2000" dirty="0" smtClean="0"/>
              <a:t>DV Access Point is low power hotspot providing radio access to D-STAR network through PC</a:t>
            </a:r>
          </a:p>
          <a:p>
            <a:r>
              <a:rPr lang="en-US" sz="2000" dirty="0" smtClean="0"/>
              <a:t>Developed by Internet Labs (Robin Cutshaw, AA4RC)</a:t>
            </a:r>
            <a:endParaRPr lang="en-US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7</a:t>
            </a:fld>
            <a:r>
              <a:rPr lang="en-US" dirty="0" smtClean="0"/>
              <a:t> of 19</a:t>
            </a:r>
            <a:endParaRPr lang="en-US" dirty="0"/>
          </a:p>
        </p:txBody>
      </p:sp>
      <p:pic>
        <p:nvPicPr>
          <p:cNvPr id="2050" name="Picture 2" descr="http://www.dvapdongle.com/DV_Access_Point_Dongle/Home_files/shapeimage_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93" r="19555"/>
          <a:stretch/>
        </p:blipFill>
        <p:spPr bwMode="auto">
          <a:xfrm>
            <a:off x="5103223" y="2655153"/>
            <a:ext cx="3735978" cy="341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ontent Placeholder 2"/>
          <p:cNvSpPr txBox="1">
            <a:spLocks/>
          </p:cNvSpPr>
          <p:nvPr/>
        </p:nvSpPr>
        <p:spPr>
          <a:xfrm>
            <a:off x="840000" y="2595153"/>
            <a:ext cx="4089051" cy="347243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24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smtClean="0"/>
              <a:t>Connects to PC, Raspberry Pi by USB</a:t>
            </a:r>
          </a:p>
          <a:p>
            <a:r>
              <a:rPr lang="en-US" sz="2000" dirty="0" smtClean="0"/>
              <a:t>10mW RF power for 100m range</a:t>
            </a:r>
          </a:p>
          <a:p>
            <a:r>
              <a:rPr lang="en-US" sz="2000" dirty="0" smtClean="0"/>
              <a:t>D-STAR radio uses standard commands for linking</a:t>
            </a:r>
          </a:p>
          <a:p>
            <a:r>
              <a:rPr lang="en-US" sz="2000" dirty="0" smtClean="0"/>
              <a:t>Software on PC, Pi (</a:t>
            </a:r>
            <a:r>
              <a:rPr lang="en-US" sz="2000" dirty="0" err="1" smtClean="0"/>
              <a:t>DVAPtool</a:t>
            </a:r>
            <a:r>
              <a:rPr lang="en-US" sz="2000" dirty="0" smtClean="0"/>
              <a:t> or </a:t>
            </a:r>
            <a:r>
              <a:rPr lang="en-US" sz="2000" dirty="0" err="1" smtClean="0"/>
              <a:t>DVAPnode</a:t>
            </a:r>
            <a:r>
              <a:rPr lang="en-US" sz="2000" dirty="0" smtClean="0"/>
              <a:t>)</a:t>
            </a:r>
          </a:p>
          <a:p>
            <a:r>
              <a:rPr lang="en-US" sz="2000" dirty="0" smtClean="0"/>
              <a:t>Internet access on PC, Pi to network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722015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a DVAP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40000" y="1514168"/>
            <a:ext cx="7675350" cy="4662795"/>
          </a:xfrm>
        </p:spPr>
        <p:txBody>
          <a:bodyPr/>
          <a:lstStyle/>
          <a:p>
            <a:r>
              <a:rPr lang="en-US" sz="2400" dirty="0" smtClean="0"/>
              <a:t>Normal connection to DVAP is a PC, Laptop or Netbook (bulky) with Internet connection</a:t>
            </a:r>
          </a:p>
          <a:p>
            <a:endParaRPr lang="en-US" dirty="0"/>
          </a:p>
        </p:txBody>
      </p:sp>
      <p:pic>
        <p:nvPicPr>
          <p:cNvPr id="2052" name="Picture 4" descr="C:\Users\jdavis\Desktop\IMAG04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22860" y="2262188"/>
            <a:ext cx="4098280" cy="3914775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8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120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Add a Raspberry Pi?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7467600" cy="48307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Credit card sized Linux computer with SD Card slot, 2 USB, Ethernet and HDMI ports powered by 5VDC micro-USB adapter</a:t>
            </a:r>
            <a:endParaRPr lang="en-US" sz="2400" dirty="0"/>
          </a:p>
        </p:txBody>
      </p:sp>
      <p:pic>
        <p:nvPicPr>
          <p:cNvPr id="4098" name="Picture 2" descr="http://upload.wikimedia.org/wikipedia/commons/d/d2/Raspberry_Pi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2667000"/>
            <a:ext cx="4724400" cy="3487759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11D45-3046-4A0D-9D98-6334BAB4C097}" type="slidenum">
              <a:rPr lang="en-US" smtClean="0"/>
              <a:pPr/>
              <a:t>9</a:t>
            </a:fld>
            <a:r>
              <a:rPr lang="en-US" dirty="0" smtClean="0"/>
              <a:t> of 19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7538398"/>
      </p:ext>
    </p:extLst>
  </p:cSld>
  <p:clrMapOvr>
    <a:masterClrMapping/>
  </p:clrMapOvr>
</p:sld>
</file>

<file path=ppt/theme/theme1.xml><?xml version="1.0" encoding="utf-8"?>
<a:theme xmlns:a="http://schemas.openxmlformats.org/drawingml/2006/main" name="Depth">
  <a:themeElements>
    <a:clrScheme name="Depth">
      <a:dk1>
        <a:sysClr val="windowText" lastClr="000000"/>
      </a:dk1>
      <a:lt1>
        <a:sysClr val="window" lastClr="FFFFFF"/>
      </a:lt1>
      <a:dk2>
        <a:srgbClr val="455F51"/>
      </a:dk2>
      <a:lt2>
        <a:srgbClr val="94D7E4"/>
      </a:lt2>
      <a:accent1>
        <a:srgbClr val="41AEBD"/>
      </a:accent1>
      <a:accent2>
        <a:srgbClr val="97E9D5"/>
      </a:accent2>
      <a:accent3>
        <a:srgbClr val="A2CF49"/>
      </a:accent3>
      <a:accent4>
        <a:srgbClr val="608F3D"/>
      </a:accent4>
      <a:accent5>
        <a:srgbClr val="F4DE3A"/>
      </a:accent5>
      <a:accent6>
        <a:srgbClr val="FCB11C"/>
      </a:accent6>
      <a:hlink>
        <a:srgbClr val="FBCA98"/>
      </a:hlink>
      <a:folHlink>
        <a:srgbClr val="D3B86D"/>
      </a:folHlink>
    </a:clrScheme>
    <a:fontScheme name="Depth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epth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pth" id="{7BEAFC2A-325C-49C4-AC08-2B765DA903F9}" vid="{1735E755-43E6-43AA-ABA2-C989ECC79A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TC104033923[[fn=Depth]]</Template>
  <TotalTime>390</TotalTime>
  <Words>714</Words>
  <Application>Microsoft Office PowerPoint</Application>
  <PresentationFormat>On-screen Show (4:3)</PresentationFormat>
  <Paragraphs>144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Corbel</vt:lpstr>
      <vt:lpstr>Depth</vt:lpstr>
      <vt:lpstr>D-STAR InfoCon 2015 at Dayton Hamvention       Part 3 – Doing More With D-STAR</vt:lpstr>
      <vt:lpstr>D-STAR’s 1.2 GHz Radio</vt:lpstr>
      <vt:lpstr>ID-1 High Speed Data  Mode</vt:lpstr>
      <vt:lpstr>High Speed Data –  DD Mode</vt:lpstr>
      <vt:lpstr>Setup With Router</vt:lpstr>
      <vt:lpstr>DV Dongles</vt:lpstr>
      <vt:lpstr>DVAPs</vt:lpstr>
      <vt:lpstr>Using a DVAP</vt:lpstr>
      <vt:lpstr>Add a Raspberry Pi?</vt:lpstr>
      <vt:lpstr>DVAP / Pi Configuration</vt:lpstr>
      <vt:lpstr>Homebrew DVAP Package</vt:lpstr>
      <vt:lpstr>Making It Work</vt:lpstr>
      <vt:lpstr>DHAP</vt:lpstr>
      <vt:lpstr>DV Mega</vt:lpstr>
      <vt:lpstr>D-STAR on HF</vt:lpstr>
      <vt:lpstr>D-STAR Android App</vt:lpstr>
      <vt:lpstr>DV Pro </vt:lpstr>
      <vt:lpstr>D-RATS for Data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Davis</dc:creator>
  <cp:lastModifiedBy>John Davis</cp:lastModifiedBy>
  <cp:revision>47</cp:revision>
  <dcterms:created xsi:type="dcterms:W3CDTF">2014-05-05T13:24:28Z</dcterms:created>
  <dcterms:modified xsi:type="dcterms:W3CDTF">2015-05-11T16:10:35Z</dcterms:modified>
</cp:coreProperties>
</file>