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2"/>
  </p:notesMasterIdLst>
  <p:sldIdLst>
    <p:sldId id="256" r:id="rId2"/>
    <p:sldId id="268" r:id="rId3"/>
    <p:sldId id="257" r:id="rId4"/>
    <p:sldId id="274" r:id="rId5"/>
    <p:sldId id="273" r:id="rId6"/>
    <p:sldId id="263" r:id="rId7"/>
    <p:sldId id="267" r:id="rId8"/>
    <p:sldId id="275" r:id="rId9"/>
    <p:sldId id="258" r:id="rId10"/>
    <p:sldId id="259" r:id="rId11"/>
    <p:sldId id="260" r:id="rId12"/>
    <p:sldId id="261" r:id="rId13"/>
    <p:sldId id="265" r:id="rId14"/>
    <p:sldId id="266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72" r:id="rId23"/>
    <p:sldId id="271" r:id="rId24"/>
    <p:sldId id="264" r:id="rId25"/>
    <p:sldId id="269" r:id="rId26"/>
    <p:sldId id="270" r:id="rId27"/>
    <p:sldId id="287" r:id="rId28"/>
    <p:sldId id="276" r:id="rId29"/>
    <p:sldId id="277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589A53-139C-45CF-98A7-4122E1883625}">
          <p14:sldIdLst>
            <p14:sldId id="256"/>
            <p14:sldId id="268"/>
            <p14:sldId id="257"/>
            <p14:sldId id="274"/>
            <p14:sldId id="273"/>
            <p14:sldId id="263"/>
            <p14:sldId id="267"/>
            <p14:sldId id="275"/>
            <p14:sldId id="258"/>
            <p14:sldId id="259"/>
            <p14:sldId id="260"/>
            <p14:sldId id="261"/>
          </p14:sldIdLst>
        </p14:section>
        <p14:section name="Untitled Section" id="{B4BA66E1-CA96-48DB-BC60-E9A7F2867A11}">
          <p14:sldIdLst>
            <p14:sldId id="265"/>
            <p14:sldId id="266"/>
            <p14:sldId id="279"/>
            <p14:sldId id="281"/>
            <p14:sldId id="282"/>
            <p14:sldId id="283"/>
            <p14:sldId id="284"/>
            <p14:sldId id="285"/>
            <p14:sldId id="286"/>
            <p14:sldId id="272"/>
            <p14:sldId id="271"/>
            <p14:sldId id="264"/>
            <p14:sldId id="269"/>
            <p14:sldId id="270"/>
            <p14:sldId id="287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55" autoAdjust="0"/>
  </p:normalViewPr>
  <p:slideViewPr>
    <p:cSldViewPr snapToGrid="0">
      <p:cViewPr varScale="1">
        <p:scale>
          <a:sx n="62" d="100"/>
          <a:sy n="62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0BEFA-BA79-4FA1-8CE2-5688FC5F459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325DD-9DE6-4FFD-B141-2E9B249A5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7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D-PRS Pete Loveall AE5PL</a:t>
            </a:r>
          </a:p>
          <a:p>
            <a:r>
              <a:rPr lang="en-US" dirty="0" smtClean="0"/>
              <a:t>D-Star Chat Brian Roode NJ6N</a:t>
            </a:r>
          </a:p>
          <a:p>
            <a:r>
              <a:rPr lang="en-US" dirty="0" smtClean="0"/>
              <a:t>DPLUS Robin Cutshaw</a:t>
            </a:r>
            <a:r>
              <a:rPr lang="en-US" baseline="0" dirty="0" smtClean="0"/>
              <a:t> AA4RC</a:t>
            </a:r>
            <a:endParaRPr lang="en-US" dirty="0" smtClean="0"/>
          </a:p>
          <a:p>
            <a:r>
              <a:rPr lang="en-US" dirty="0" err="1" smtClean="0"/>
              <a:t>DVDongle</a:t>
            </a:r>
            <a:r>
              <a:rPr lang="en-US" dirty="0" smtClean="0"/>
              <a:t> Robin Cutshaw</a:t>
            </a:r>
            <a:r>
              <a:rPr lang="en-US" baseline="0" dirty="0" smtClean="0"/>
              <a:t> AA4RC</a:t>
            </a:r>
          </a:p>
          <a:p>
            <a:r>
              <a:rPr lang="en-US" baseline="0" dirty="0" smtClean="0"/>
              <a:t>D-RATS Dan Smith KK7DS</a:t>
            </a:r>
          </a:p>
          <a:p>
            <a:r>
              <a:rPr lang="en-US" baseline="0" dirty="0" smtClean="0"/>
              <a:t>ircddbgateway Jonathan Naylor G4KLX</a:t>
            </a:r>
          </a:p>
          <a:p>
            <a:r>
              <a:rPr lang="en-US" baseline="0" dirty="0" err="1" smtClean="0"/>
              <a:t>USTrust</a:t>
            </a:r>
            <a:r>
              <a:rPr lang="en-US" baseline="0" dirty="0" smtClean="0"/>
              <a:t> compatible David Lake G4ULF</a:t>
            </a:r>
          </a:p>
          <a:p>
            <a:r>
              <a:rPr lang="en-US" baseline="0" dirty="0" err="1" smtClean="0"/>
              <a:t>Moencomm</a:t>
            </a:r>
            <a:r>
              <a:rPr lang="en-US" baseline="0" dirty="0" smtClean="0"/>
              <a:t> Jim Moen</a:t>
            </a:r>
          </a:p>
          <a:p>
            <a:r>
              <a:rPr lang="en-US" baseline="0" dirty="0" smtClean="0"/>
              <a:t>NW Digital John Hays K7VE, Bryan Hoyer K7UDR</a:t>
            </a:r>
          </a:p>
          <a:p>
            <a:r>
              <a:rPr lang="en-US" baseline="0" dirty="0" smtClean="0"/>
              <a:t>DV Mega </a:t>
            </a:r>
            <a:r>
              <a:rPr lang="en-US" baseline="0" dirty="0" err="1" smtClean="0"/>
              <a:t>Guus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Dooren</a:t>
            </a:r>
            <a:r>
              <a:rPr lang="en-US" baseline="0" dirty="0" smtClean="0"/>
              <a:t> PE1PLM</a:t>
            </a:r>
          </a:p>
          <a:p>
            <a:r>
              <a:rPr lang="en-US" baseline="0" dirty="0" smtClean="0"/>
              <a:t>Dutch*Star Fred van </a:t>
            </a:r>
            <a:r>
              <a:rPr lang="en-US" baseline="0" dirty="0" err="1" smtClean="0"/>
              <a:t>Kempen</a:t>
            </a:r>
            <a:r>
              <a:rPr lang="en-US" baseline="0" dirty="0" smtClean="0"/>
              <a:t> PA4YBR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25DD-9DE6-4FFD-B141-2E9B249A54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Fred van </a:t>
            </a:r>
            <a:r>
              <a:rPr lang="en-US" baseline="0" dirty="0" err="1" smtClean="0"/>
              <a:t>Kempen</a:t>
            </a:r>
            <a:r>
              <a:rPr lang="en-US" baseline="0" dirty="0" smtClean="0"/>
              <a:t> PA4YBR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25DD-9DE6-4FFD-B141-2E9B249A54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9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79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79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76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91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237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88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3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35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6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1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5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78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4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188" y="0"/>
            <a:ext cx="1419609" cy="9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98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tarinfo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29.gif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tarinfo.com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D-STAR Home </a:t>
            </a:r>
            <a:r>
              <a:rPr lang="en-US" dirty="0" smtClean="0"/>
              <a:t>Brew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D-STAR at the Drury</a:t>
            </a:r>
          </a:p>
          <a:p>
            <a:r>
              <a:rPr lang="en-US" dirty="0" smtClean="0"/>
              <a:t>Ed Woodrick WA4YIH</a:t>
            </a:r>
          </a:p>
          <a:p>
            <a:r>
              <a:rPr lang="en-US" dirty="0" smtClean="0"/>
              <a:t>Dayton 2015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241" y="276845"/>
            <a:ext cx="3820768" cy="32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DR Mode – USE IT!!!!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Repeater Mode</a:t>
            </a:r>
          </a:p>
          <a:p>
            <a:r>
              <a:rPr lang="en-US" dirty="0" smtClean="0"/>
              <a:t>Radios have a database of Repeaters and Destinations</a:t>
            </a:r>
          </a:p>
          <a:p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Pick Source Repeater</a:t>
            </a:r>
          </a:p>
          <a:p>
            <a:pPr lvl="2"/>
            <a:r>
              <a:rPr lang="en-US" dirty="0" smtClean="0"/>
              <a:t>Updateable List</a:t>
            </a:r>
          </a:p>
          <a:p>
            <a:pPr lvl="2"/>
            <a:r>
              <a:rPr lang="en-US" dirty="0" smtClean="0"/>
              <a:t>Nearest Repeater</a:t>
            </a:r>
          </a:p>
          <a:p>
            <a:pPr lvl="1"/>
            <a:r>
              <a:rPr lang="en-US" dirty="0" smtClean="0"/>
              <a:t>Pick Destination / Function</a:t>
            </a:r>
          </a:p>
          <a:p>
            <a:r>
              <a:rPr lang="en-US" dirty="0" smtClean="0"/>
              <a:t>Automatic Programming of 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DR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797426" cy="4195763"/>
          </a:xfrm>
        </p:spPr>
        <p:txBody>
          <a:bodyPr/>
          <a:lstStyle/>
          <a:p>
            <a:r>
              <a:rPr lang="en-US" dirty="0" smtClean="0"/>
              <a:t>Select TO on screen</a:t>
            </a:r>
          </a:p>
          <a:p>
            <a:r>
              <a:rPr lang="en-US" dirty="0" smtClean="0"/>
              <a:t>Select “Your Call Sign”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(“Reflector” on </a:t>
            </a:r>
            <a:r>
              <a:rPr lang="en-US" dirty="0">
                <a:solidFill>
                  <a:srgbClr val="FFFF00"/>
                </a:solidFill>
              </a:rPr>
              <a:t>ID-5100 / ID-51+)</a:t>
            </a:r>
          </a:p>
          <a:p>
            <a:r>
              <a:rPr lang="en-US" dirty="0" smtClean="0"/>
              <a:t>Select “Use Repeater”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“Link to Reflector” on ID-5100 / ID-51+)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Not CQCQCQ</a:t>
            </a:r>
            <a:r>
              <a:rPr lang="en-US" dirty="0"/>
              <a:t>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711D45-3046-4A0D-9D98-6334BAB4C097}" type="slidenum">
              <a:rPr lang="en-US" smtClean="0"/>
              <a:pPr/>
              <a:t>11</a:t>
            </a:fld>
            <a:r>
              <a:rPr lang="en-US" dirty="0" smtClean="0"/>
              <a:t> of 30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7926" r="1426" b="7603"/>
          <a:stretch/>
        </p:blipFill>
        <p:spPr>
          <a:xfrm>
            <a:off x="6319840" y="1817548"/>
            <a:ext cx="4391997" cy="215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12199" r="13978" b="8853"/>
          <a:stretch/>
        </p:blipFill>
        <p:spPr>
          <a:xfrm>
            <a:off x="7516433" y="3603623"/>
            <a:ext cx="3837367" cy="25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Updating Your Radio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using Icom Software </a:t>
            </a:r>
          </a:p>
          <a:p>
            <a:r>
              <a:rPr lang="en-US" dirty="0" smtClean="0"/>
              <a:t>Updated information from www.DSTARInfo.com</a:t>
            </a:r>
          </a:p>
          <a:p>
            <a:pPr lvl="1"/>
            <a:r>
              <a:rPr lang="en-US" dirty="0" smtClean="0"/>
              <a:t>Can import into Icom software and program radio</a:t>
            </a:r>
          </a:p>
          <a:p>
            <a:pPr lvl="1"/>
            <a:r>
              <a:rPr lang="en-US" dirty="0" smtClean="0"/>
              <a:t>Can write to SD card and import into radio</a:t>
            </a:r>
          </a:p>
          <a:p>
            <a:pPr lvl="1"/>
            <a:r>
              <a:rPr lang="en-US" sz="1800" i="1" dirty="0" smtClean="0"/>
              <a:t>New Your Call and Repeater List Downloads Soon</a:t>
            </a:r>
          </a:p>
          <a:p>
            <a:r>
              <a:rPr lang="en-US" dirty="0" smtClean="0"/>
              <a:t>Updated using RT Systems software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www.rtsystemsinc.com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15361" r="443" b="25258"/>
          <a:stretch/>
        </p:blipFill>
        <p:spPr>
          <a:xfrm>
            <a:off x="2259329" y="4914242"/>
            <a:ext cx="246888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Icom’s</a:t>
            </a:r>
            <a:r>
              <a:rPr lang="en-US" dirty="0" smtClean="0"/>
              <a:t> P-25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smtClean="0"/>
              <a:t>Wardner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Homebrew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beginnings….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01" y="525947"/>
            <a:ext cx="8212686" cy="34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Davis – WB4QDX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Promoting D-STAR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40062" y="1441938"/>
            <a:ext cx="4736123" cy="3932724"/>
            <a:chOff x="6940062" y="1441938"/>
            <a:chExt cx="4736123" cy="3932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062" y="1441938"/>
              <a:ext cx="4736123" cy="355209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247978" y="5005330"/>
              <a:ext cx="2120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March 2008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05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590800"/>
            <a:ext cx="8610600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D-STAR</a:t>
            </a:r>
            <a:br>
              <a:rPr lang="en-US" dirty="0" smtClean="0"/>
            </a:br>
            <a:r>
              <a:rPr lang="en-US" dirty="0" smtClean="0"/>
              <a:t>If I build it will they come?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3952" y="4343400"/>
            <a:ext cx="6480048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John Davis, WB4QDX</a:t>
            </a:r>
          </a:p>
          <a:p>
            <a:r>
              <a:rPr lang="en-US" dirty="0" smtClean="0"/>
              <a:t>wb4qdx@arrl.net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1"/>
            <a:ext cx="2667000" cy="92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new technology requires care and feeding to grow</a:t>
            </a:r>
          </a:p>
          <a:p>
            <a:r>
              <a:rPr lang="en-US" dirty="0" smtClean="0"/>
              <a:t>Many are reluctant to change</a:t>
            </a:r>
          </a:p>
          <a:p>
            <a:r>
              <a:rPr lang="en-US" dirty="0" smtClean="0"/>
              <a:t>There is a cost to participate</a:t>
            </a:r>
          </a:p>
          <a:p>
            <a:r>
              <a:rPr lang="en-US" dirty="0" smtClean="0"/>
              <a:t>Getting a system on the air is only the first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the </a:t>
            </a:r>
            <a:r>
              <a:rPr lang="en-US" dirty="0"/>
              <a:t>G</a:t>
            </a:r>
            <a:r>
              <a:rPr lang="en-US" dirty="0" smtClean="0"/>
              <a:t>round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I want to accomplish?</a:t>
            </a:r>
          </a:p>
          <a:p>
            <a:r>
              <a:rPr lang="en-US" dirty="0" smtClean="0"/>
              <a:t>How active is VHF and UHF activity in my area?</a:t>
            </a:r>
          </a:p>
          <a:p>
            <a:r>
              <a:rPr lang="en-US" dirty="0" smtClean="0"/>
              <a:t>Is there an active EmComm group locally?</a:t>
            </a:r>
          </a:p>
          <a:p>
            <a:r>
              <a:rPr lang="en-US" dirty="0" smtClean="0"/>
              <a:t>Do I have a repeater site?</a:t>
            </a:r>
          </a:p>
          <a:p>
            <a:r>
              <a:rPr lang="en-US" dirty="0" smtClean="0"/>
              <a:t>Is there Internet connectivity available at the site?</a:t>
            </a:r>
          </a:p>
          <a:p>
            <a:r>
              <a:rPr lang="en-US" dirty="0" smtClean="0"/>
              <a:t>Is there an unused repeater in the area?</a:t>
            </a:r>
          </a:p>
          <a:p>
            <a:r>
              <a:rPr lang="en-US" dirty="0" smtClean="0"/>
              <a:t>Are there available repeater pairs that will coordinate?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7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620000" cy="4525963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uild a core interest group</a:t>
            </a:r>
          </a:p>
          <a:p>
            <a:r>
              <a:rPr lang="en-US" dirty="0" smtClean="0"/>
              <a:t>Decide on repeater equipment</a:t>
            </a:r>
          </a:p>
          <a:p>
            <a:pPr lvl="2"/>
            <a:r>
              <a:rPr lang="en-US" dirty="0" smtClean="0"/>
              <a:t>Commercially available D-STAR repeater</a:t>
            </a:r>
          </a:p>
          <a:p>
            <a:pPr lvl="2"/>
            <a:r>
              <a:rPr lang="en-US" dirty="0" smtClean="0"/>
              <a:t>Build a repeater using components and FM radios (PC, GMSK modem, quality radios, software)</a:t>
            </a:r>
          </a:p>
          <a:p>
            <a:pPr lvl="2"/>
            <a:r>
              <a:rPr lang="en-US" dirty="0" smtClean="0"/>
              <a:t>Consider speed of construction and complexity</a:t>
            </a:r>
          </a:p>
          <a:p>
            <a:r>
              <a:rPr lang="en-US" dirty="0" smtClean="0"/>
              <a:t>Get involvement from the start and talk it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Sponsors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390" y="1673655"/>
            <a:ext cx="4002224" cy="1907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531" y="3925006"/>
            <a:ext cx="3767346" cy="1198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752" y="3581382"/>
            <a:ext cx="2857500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454" y="2000956"/>
            <a:ext cx="28575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on the air……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Talk, talk, talk and demonstrate to others</a:t>
            </a:r>
          </a:p>
          <a:p>
            <a:pPr lvl="2"/>
            <a:r>
              <a:rPr lang="en-US" dirty="0" smtClean="0"/>
              <a:t>Principle of Advertising – it takes three impressions to hear the message</a:t>
            </a:r>
          </a:p>
          <a:p>
            <a:r>
              <a:rPr lang="en-US" dirty="0" smtClean="0"/>
              <a:t>Give demos at clubs, EmComm groups</a:t>
            </a:r>
          </a:p>
          <a:p>
            <a:r>
              <a:rPr lang="en-US" dirty="0" smtClean="0"/>
              <a:t>Have periodic local gatherings to share ideas, experiences and generate more interest</a:t>
            </a:r>
          </a:p>
          <a:p>
            <a:r>
              <a:rPr lang="en-US" u="sng" dirty="0" smtClean="0"/>
              <a:t>Educate</a:t>
            </a:r>
            <a:r>
              <a:rPr lang="en-US" dirty="0" smtClean="0"/>
              <a:t> – hold training events and demos</a:t>
            </a:r>
          </a:p>
          <a:p>
            <a:r>
              <a:rPr lang="en-US" dirty="0" smtClean="0"/>
              <a:t>Provide resources to existing and potential users</a:t>
            </a:r>
          </a:p>
          <a:p>
            <a:pPr lvl="2"/>
            <a:r>
              <a:rPr lang="en-US" dirty="0" smtClean="0"/>
              <a:t>Online videos</a:t>
            </a:r>
          </a:p>
          <a:p>
            <a:pPr lvl="2"/>
            <a:r>
              <a:rPr lang="en-US" dirty="0" smtClean="0"/>
              <a:t>Websites</a:t>
            </a:r>
          </a:p>
          <a:p>
            <a:pPr lvl="2"/>
            <a:r>
              <a:rPr lang="en-US" dirty="0" smtClean="0"/>
              <a:t>Yahoo groups</a:t>
            </a:r>
          </a:p>
          <a:p>
            <a:pPr lvl="2"/>
            <a:r>
              <a:rPr lang="en-US" dirty="0" smtClean="0"/>
              <a:t>Build local radio memory files to assist new users</a:t>
            </a:r>
          </a:p>
          <a:p>
            <a:r>
              <a:rPr lang="en-US" dirty="0" smtClean="0"/>
              <a:t>Enlist the help of experts</a:t>
            </a:r>
          </a:p>
          <a:p>
            <a:pPr lvl="2"/>
            <a:r>
              <a:rPr lang="en-US" dirty="0" smtClean="0"/>
              <a:t>Conference calls</a:t>
            </a:r>
          </a:p>
          <a:p>
            <a:pPr lvl="2"/>
            <a:r>
              <a:rPr lang="en-US" dirty="0" smtClean="0"/>
              <a:t>Webinars</a:t>
            </a:r>
          </a:p>
          <a:p>
            <a:pPr lvl="2"/>
            <a:r>
              <a:rPr lang="en-US" dirty="0" smtClean="0"/>
              <a:t>Virtual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learn about D-STAR?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Nifty E-Z Guide to D-STAR Operation</a:t>
            </a:r>
          </a:p>
          <a:p>
            <a:r>
              <a:rPr lang="en-US" dirty="0" smtClean="0">
                <a:hlinkClick r:id="rId2"/>
              </a:rPr>
              <a:t>www.DSTARinfo.com</a:t>
            </a:r>
            <a:endParaRPr lang="en-US" dirty="0" smtClean="0"/>
          </a:p>
          <a:p>
            <a:pPr lvl="2"/>
            <a:r>
              <a:rPr lang="en-US" dirty="0" smtClean="0"/>
              <a:t>Memory downloads</a:t>
            </a:r>
          </a:p>
          <a:p>
            <a:pPr lvl="2"/>
            <a:r>
              <a:rPr lang="en-US" dirty="0" smtClean="0"/>
              <a:t>Instructional videos</a:t>
            </a:r>
          </a:p>
          <a:p>
            <a:r>
              <a:rPr lang="en-US" dirty="0" smtClean="0"/>
              <a:t>Yahoo groups</a:t>
            </a:r>
          </a:p>
          <a:p>
            <a:r>
              <a:rPr lang="en-US" dirty="0" smtClean="0"/>
              <a:t>YouTube videos</a:t>
            </a:r>
          </a:p>
          <a:p>
            <a:pPr lvl="2"/>
            <a:r>
              <a:rPr lang="en-US" dirty="0" smtClean="0"/>
              <a:t>Specific radio operation</a:t>
            </a:r>
          </a:p>
          <a:p>
            <a:pPr lvl="2"/>
            <a:r>
              <a:rPr lang="en-US" dirty="0" smtClean="0"/>
              <a:t>Speakers at events</a:t>
            </a:r>
          </a:p>
          <a:p>
            <a:pPr lvl="2"/>
            <a:r>
              <a:rPr lang="en-US" dirty="0" smtClean="0"/>
              <a:t>How-to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30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Software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7691" y="3069988"/>
            <a:ext cx="4743948" cy="3082077"/>
            <a:chOff x="198017" y="3468047"/>
            <a:chExt cx="4743948" cy="3082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652" y="3468047"/>
              <a:ext cx="4134679" cy="26737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8017" y="6180792"/>
              <a:ext cx="4743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Dan KK7DS working on first D-RATS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93243" y="2692482"/>
            <a:ext cx="4596019" cy="3000190"/>
            <a:chOff x="6998859" y="2165842"/>
            <a:chExt cx="4596019" cy="30001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8859" y="2165842"/>
              <a:ext cx="4596019" cy="26044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40816" y="4798850"/>
              <a:ext cx="3312104" cy="36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First DSTARInfo.com Website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56295" y="1669458"/>
            <a:ext cx="3103721" cy="2347561"/>
            <a:chOff x="4350627" y="2206487"/>
            <a:chExt cx="3103721" cy="23475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959" y="2382045"/>
              <a:ext cx="2915057" cy="217200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350627" y="2206487"/>
              <a:ext cx="3103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Original Last Heard List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33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179028" y="3942188"/>
            <a:ext cx="3462958" cy="2236715"/>
            <a:chOff x="3593365" y="4199363"/>
            <a:chExt cx="3462958" cy="22367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3365" y="4199363"/>
              <a:ext cx="3462958" cy="18584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07951" y="6066746"/>
              <a:ext cx="3433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Star Board GMSK Adapter</a:t>
              </a:r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Hardware Prototypes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4678" y="1426267"/>
            <a:ext cx="3469877" cy="2742575"/>
            <a:chOff x="720406" y="2326381"/>
            <a:chExt cx="3469877" cy="2742575"/>
          </a:xfrm>
        </p:grpSpPr>
        <p:sp>
          <p:nvSpPr>
            <p:cNvPr id="7" name="TextBox 6"/>
            <p:cNvSpPr txBox="1"/>
            <p:nvPr/>
          </p:nvSpPr>
          <p:spPr>
            <a:xfrm>
              <a:off x="815388" y="2326381"/>
              <a:ext cx="3279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Early DV Dongle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06" y="2717937"/>
              <a:ext cx="3469877" cy="235101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795086" y="1966715"/>
            <a:ext cx="4947432" cy="2864678"/>
            <a:chOff x="6795086" y="1966715"/>
            <a:chExt cx="4947432" cy="28646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5086" y="2351088"/>
              <a:ext cx="4947432" cy="24803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30026" y="1966715"/>
              <a:ext cx="4277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DV Mega Dual-band Transceiver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9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Grows From the Field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03" y="4886909"/>
            <a:ext cx="3282783" cy="695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214" y="2510760"/>
            <a:ext cx="4734586" cy="1076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1" y="4343263"/>
            <a:ext cx="2162199" cy="1503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75" y="3614378"/>
            <a:ext cx="2233817" cy="14892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00" y="1988968"/>
            <a:ext cx="3372321" cy="733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921" y="6099278"/>
            <a:ext cx="5381625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8850" y="1349060"/>
            <a:ext cx="4933950" cy="352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5825" y="1889271"/>
            <a:ext cx="2324100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0667" y="5234481"/>
            <a:ext cx="3095625" cy="1400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200" y="6188073"/>
            <a:ext cx="1181100" cy="3143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6500" y="4112376"/>
            <a:ext cx="1752600" cy="3714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042" y="3749870"/>
            <a:ext cx="3438525" cy="4381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8932" y="970864"/>
            <a:ext cx="1962424" cy="17052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4535" y="4573127"/>
            <a:ext cx="1762371" cy="12288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95947" y="3498920"/>
            <a:ext cx="1971950" cy="13432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09379" y="2396210"/>
            <a:ext cx="3381847" cy="18195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447" y="2858215"/>
            <a:ext cx="847843" cy="8764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7391" y="1253614"/>
            <a:ext cx="2629267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Display of Last Station Heard</a:t>
            </a:r>
          </a:p>
          <a:p>
            <a:r>
              <a:rPr lang="en-US" dirty="0" smtClean="0"/>
              <a:t>Local Last Heard List</a:t>
            </a:r>
          </a:p>
          <a:p>
            <a:r>
              <a:rPr lang="en-US" dirty="0" smtClean="0"/>
              <a:t>Distance and Direction to Station</a:t>
            </a:r>
          </a:p>
          <a:p>
            <a:r>
              <a:rPr lang="en-US" dirty="0" smtClean="0"/>
              <a:t>QRZ Lookups </a:t>
            </a:r>
          </a:p>
          <a:p>
            <a:r>
              <a:rPr lang="en-US" dirty="0" smtClean="0"/>
              <a:t>D-STAR Net Control</a:t>
            </a:r>
          </a:p>
          <a:p>
            <a:r>
              <a:rPr lang="en-US" dirty="0" smtClean="0"/>
              <a:t>Currently Supports</a:t>
            </a:r>
          </a:p>
          <a:p>
            <a:pPr lvl="1"/>
            <a:r>
              <a:rPr lang="en-US" dirty="0" smtClean="0"/>
              <a:t>ID-5100</a:t>
            </a:r>
          </a:p>
          <a:p>
            <a:pPr lvl="1"/>
            <a:r>
              <a:rPr lang="en-US" dirty="0" smtClean="0"/>
              <a:t>ID-51+</a:t>
            </a:r>
          </a:p>
          <a:p>
            <a:pPr lvl="1"/>
            <a:r>
              <a:rPr lang="en-US" dirty="0" smtClean="0"/>
              <a:t>ID-7100</a:t>
            </a:r>
          </a:p>
          <a:p>
            <a:r>
              <a:rPr lang="en-US" dirty="0" smtClean="0"/>
              <a:t>More to Come!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848" y="2052918"/>
            <a:ext cx="4382112" cy="3896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6169" y="4830417"/>
            <a:ext cx="265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www.DSTARInfo.com</a:t>
            </a:r>
            <a:endParaRPr lang="en-US" dirty="0" smtClean="0"/>
          </a:p>
          <a:p>
            <a:pPr algn="ctr"/>
            <a:r>
              <a:rPr lang="en-US" dirty="0" err="1" smtClean="0"/>
              <a:t>DVPro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18" y="1674354"/>
            <a:ext cx="3287877" cy="3457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 Pro Windows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625" y="1432125"/>
            <a:ext cx="3232251" cy="2962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295" y="3510026"/>
            <a:ext cx="2763078" cy="2547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56" y="2913573"/>
            <a:ext cx="5148475" cy="36385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090146" y="1510441"/>
            <a:ext cx="4436813" cy="3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 Cutshaw, AA4RC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Dplus</a:t>
            </a:r>
            <a:r>
              <a:rPr lang="en-US" dirty="0" smtClean="0"/>
              <a:t>, </a:t>
            </a:r>
            <a:r>
              <a:rPr lang="en-US" dirty="0" err="1" smtClean="0"/>
              <a:t>DVDongle</a:t>
            </a:r>
            <a:r>
              <a:rPr lang="en-US" dirty="0" smtClean="0"/>
              <a:t>, DVAP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58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Guus</a:t>
            </a:r>
            <a:r>
              <a:rPr lang="en-US" dirty="0" smtClean="0"/>
              <a:t> van </a:t>
            </a:r>
            <a:r>
              <a:rPr lang="en-US" dirty="0" err="1" smtClean="0"/>
              <a:t>Dooren</a:t>
            </a:r>
            <a:r>
              <a:rPr lang="en-US" dirty="0" smtClean="0"/>
              <a:t> - </a:t>
            </a:r>
            <a:r>
              <a:rPr lang="en-US" dirty="0"/>
              <a:t>PE1PLM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http://www.dvmega.auria.nl/</a:t>
            </a:r>
          </a:p>
        </p:txBody>
      </p:sp>
    </p:spTree>
    <p:extLst>
      <p:ext uri="{BB962C8B-B14F-4D97-AF65-F5344CB8AC3E}">
        <p14:creationId xmlns:p14="http://schemas.microsoft.com/office/powerpoint/2010/main" val="11490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van </a:t>
            </a:r>
            <a:r>
              <a:rPr lang="en-US" dirty="0" err="1"/>
              <a:t>Kempen</a:t>
            </a:r>
            <a:r>
              <a:rPr lang="en-US" dirty="0"/>
              <a:t> </a:t>
            </a:r>
            <a:r>
              <a:rPr lang="en-US" dirty="0" smtClean="0"/>
              <a:t>- PA4YBR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smtClean="0"/>
              <a:t>www.dutch-star.eu/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D-STAR Statistics</a:t>
            </a:r>
          </a:p>
          <a:p>
            <a:r>
              <a:rPr lang="en-US" dirty="0" smtClean="0"/>
              <a:t>P-25 from </a:t>
            </a:r>
            <a:r>
              <a:rPr lang="en-US" dirty="0" err="1" smtClean="0"/>
              <a:t>Icom</a:t>
            </a:r>
            <a:endParaRPr lang="en-US" dirty="0" smtClean="0"/>
          </a:p>
          <a:p>
            <a:r>
              <a:rPr lang="en-US" dirty="0" smtClean="0"/>
              <a:t>DR Mode</a:t>
            </a:r>
          </a:p>
          <a:p>
            <a:r>
              <a:rPr lang="en-US" dirty="0" smtClean="0"/>
              <a:t>DV Pro</a:t>
            </a:r>
            <a:endParaRPr lang="en-US" dirty="0"/>
          </a:p>
          <a:p>
            <a:r>
              <a:rPr lang="en-US" dirty="0" smtClean="0"/>
              <a:t>D-STAR Homebrew Overview</a:t>
            </a:r>
          </a:p>
          <a:p>
            <a:pPr lvl="1"/>
            <a:r>
              <a:rPr lang="en-US" dirty="0" smtClean="0"/>
              <a:t>Promoting D-STAR</a:t>
            </a:r>
          </a:p>
          <a:p>
            <a:pPr lvl="1"/>
            <a:r>
              <a:rPr lang="en-US" dirty="0" err="1" smtClean="0"/>
              <a:t>DPlus</a:t>
            </a:r>
            <a:r>
              <a:rPr lang="en-US" dirty="0" smtClean="0"/>
              <a:t>, </a:t>
            </a:r>
            <a:r>
              <a:rPr lang="en-US" dirty="0" err="1" smtClean="0"/>
              <a:t>DVDongle</a:t>
            </a:r>
            <a:r>
              <a:rPr lang="en-US" dirty="0" smtClean="0"/>
              <a:t>, DVAP, ….</a:t>
            </a:r>
          </a:p>
          <a:p>
            <a:pPr lvl="1"/>
            <a:r>
              <a:rPr lang="en-US" dirty="0" smtClean="0"/>
              <a:t>DV Mega</a:t>
            </a:r>
          </a:p>
          <a:p>
            <a:pPr lvl="1"/>
            <a:r>
              <a:rPr lang="en-US" dirty="0" smtClean="0"/>
              <a:t>Dutch*Star</a:t>
            </a:r>
          </a:p>
          <a:p>
            <a:pPr lvl="1"/>
            <a:r>
              <a:rPr lang="en-US" dirty="0" smtClean="0"/>
              <a:t>Show and Tell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Prizes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7287" y="3560762"/>
            <a:ext cx="2857500" cy="26955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47" y="3811404"/>
            <a:ext cx="3033582" cy="219429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87" y="1894767"/>
            <a:ext cx="28575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15361" r="443" b="25258"/>
          <a:stretch/>
        </p:blipFill>
        <p:spPr>
          <a:xfrm>
            <a:off x="6233451" y="2195037"/>
            <a:ext cx="3469775" cy="7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00037"/>
            <a:ext cx="98583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2381886"/>
            <a:ext cx="5401541" cy="3024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</a:t>
            </a:r>
            <a:r>
              <a:rPr lang="en-US" dirty="0" err="1" smtClean="0"/>
              <a:t>InfoCon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Fourth Year</a:t>
            </a:r>
          </a:p>
          <a:p>
            <a:r>
              <a:rPr lang="en-US" dirty="0" smtClean="0"/>
              <a:t>Three Hour Class on </a:t>
            </a:r>
            <a:br>
              <a:rPr lang="en-US" dirty="0" smtClean="0"/>
            </a:br>
            <a:r>
              <a:rPr lang="en-US" dirty="0" smtClean="0"/>
              <a:t>Friday Morning</a:t>
            </a:r>
          </a:p>
          <a:p>
            <a:r>
              <a:rPr lang="en-US" dirty="0" smtClean="0"/>
              <a:t>~40 attendees</a:t>
            </a:r>
          </a:p>
          <a:p>
            <a:r>
              <a:rPr lang="en-US" dirty="0" err="1" smtClean="0"/>
              <a:t>Icom</a:t>
            </a:r>
            <a:r>
              <a:rPr lang="en-US" dirty="0" smtClean="0"/>
              <a:t> 51A Anniversary Edition</a:t>
            </a:r>
            <a:br>
              <a:rPr lang="en-US" dirty="0" smtClean="0"/>
            </a:br>
            <a:r>
              <a:rPr lang="en-US" dirty="0" smtClean="0"/>
              <a:t> was given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Strength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/>
          <a:lstStyle/>
          <a:p>
            <a:pPr algn="ctr"/>
            <a:r>
              <a:rPr lang="en-US" dirty="0" smtClean="0"/>
              <a:t>WW Leaders (3191 Total)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5090255"/>
              </p:ext>
            </p:extLst>
          </p:nvPr>
        </p:nvGraphicFramePr>
        <p:xfrm>
          <a:off x="1174378" y="2514600"/>
          <a:ext cx="4254209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699"/>
                <a:gridCol w="798837"/>
                <a:gridCol w="841699"/>
                <a:gridCol w="755974"/>
              </a:tblGrid>
              <a:tr h="257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Country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Voice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Data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United States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1121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991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Germany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258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252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Canada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240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Sweden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205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205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Italy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197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185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United Kingdom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192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Japan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Poland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Denmark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62" marR="76362" anchor="ctr"/>
                </a:tc>
              </a:tr>
              <a:tr h="257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Australia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76362" marR="76362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6362" marR="76362" anchor="ctr"/>
                </a:tc>
              </a:tr>
            </a:tbl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/>
          <a:lstStyle/>
          <a:p>
            <a:pPr algn="ctr"/>
            <a:r>
              <a:rPr lang="en-US" dirty="0" smtClean="0"/>
              <a:t>US Leaders (1121 Total)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86421755"/>
              </p:ext>
            </p:extLst>
          </p:nvPr>
        </p:nvGraphicFramePr>
        <p:xfrm>
          <a:off x="6142497" y="2476499"/>
          <a:ext cx="3420334" cy="374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297"/>
                <a:gridCol w="668012"/>
                <a:gridCol w="710875"/>
                <a:gridCol w="625150"/>
              </a:tblGrid>
              <a:tr h="340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State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Voice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Data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Texas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Florida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Georgia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California 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Alabama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Ohio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Washington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Illinois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Pennsylvania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0950" marR="10950" marT="9525" marB="0" anchor="ctr"/>
                </a:tc>
              </a:tr>
              <a:tr h="340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Louisiana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10950" marR="109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0950" marR="1095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4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Trust Server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McClellan - N5MIJ</a:t>
            </a:r>
          </a:p>
          <a:p>
            <a:r>
              <a:rPr lang="en-US" dirty="0" smtClean="0"/>
              <a:t>Bill Moore – N5ZPR</a:t>
            </a:r>
          </a:p>
          <a:p>
            <a:r>
              <a:rPr lang="en-US" dirty="0" smtClean="0"/>
              <a:t>Brian Roode – NJ6N</a:t>
            </a:r>
          </a:p>
          <a:p>
            <a:r>
              <a:rPr lang="en-US" dirty="0" smtClean="0"/>
              <a:t>Darren Storer – G7LWT</a:t>
            </a:r>
          </a:p>
          <a:p>
            <a:r>
              <a:rPr lang="en-US" dirty="0" smtClean="0"/>
              <a:t>Fran Miele – W1FJM</a:t>
            </a:r>
          </a:p>
          <a:p>
            <a:r>
              <a:rPr lang="en-US" dirty="0" smtClean="0"/>
              <a:t>Fred Varian - WD5ERD</a:t>
            </a:r>
          </a:p>
          <a:p>
            <a:r>
              <a:rPr lang="en-US" dirty="0" smtClean="0"/>
              <a:t>Gerry Dalton – W5MAY</a:t>
            </a:r>
          </a:p>
          <a:p>
            <a:r>
              <a:rPr lang="en-US" dirty="0" smtClean="0"/>
              <a:t>Pete Loveall – AE5PL</a:t>
            </a:r>
          </a:p>
        </p:txBody>
      </p:sp>
    </p:spTree>
    <p:extLst>
      <p:ext uri="{BB962C8B-B14F-4D97-AF65-F5344CB8AC3E}">
        <p14:creationId xmlns:p14="http://schemas.microsoft.com/office/powerpoint/2010/main" val="12372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Mode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easiest way to use your 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 Supporting DR Mode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703" y="1152983"/>
            <a:ext cx="7430496" cy="54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2569</TotalTime>
  <Words>740</Words>
  <Application>Microsoft Office PowerPoint</Application>
  <PresentationFormat>Widescreen</PresentationFormat>
  <Paragraphs>248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Verdana</vt:lpstr>
      <vt:lpstr>Wingdings 3</vt:lpstr>
      <vt:lpstr>Ion</vt:lpstr>
      <vt:lpstr>D-STAR Home Brew</vt:lpstr>
      <vt:lpstr>Our Sponsors</vt:lpstr>
      <vt:lpstr>Evening Schedule</vt:lpstr>
      <vt:lpstr>PowerPoint Presentation</vt:lpstr>
      <vt:lpstr>D-STAR InfoCon</vt:lpstr>
      <vt:lpstr>D-STAR Strength</vt:lpstr>
      <vt:lpstr>US Trust Server Team</vt:lpstr>
      <vt:lpstr>DR Mode</vt:lpstr>
      <vt:lpstr>Radios Supporting DR Mode</vt:lpstr>
      <vt:lpstr>DR Mode – USE IT!!!!</vt:lpstr>
      <vt:lpstr>Using DR Mode</vt:lpstr>
      <vt:lpstr>Updating Your Radio</vt:lpstr>
      <vt:lpstr>Icom’s P-25 Update</vt:lpstr>
      <vt:lpstr>D-STAR Homebrew</vt:lpstr>
      <vt:lpstr>John Davis – WB4QDX</vt:lpstr>
      <vt:lpstr>D-STAR If I build it will they come? </vt:lpstr>
      <vt:lpstr>Getting it started</vt:lpstr>
      <vt:lpstr>Doing the Ground Work</vt:lpstr>
      <vt:lpstr>Building the Foundation</vt:lpstr>
      <vt:lpstr>Once on the air……</vt:lpstr>
      <vt:lpstr>How do I learn about D-STAR?</vt:lpstr>
      <vt:lpstr>Early Software</vt:lpstr>
      <vt:lpstr>Early Hardware Prototypes</vt:lpstr>
      <vt:lpstr>D-STAR Grows From the Field</vt:lpstr>
      <vt:lpstr>DV Pro</vt:lpstr>
      <vt:lpstr>DV Pro Windows</vt:lpstr>
      <vt:lpstr>Robin Cutshaw, AA4RC</vt:lpstr>
      <vt:lpstr>Guus van Dooren - PE1PLM</vt:lpstr>
      <vt:lpstr>Fred van Kempen - PA4YBR</vt:lpstr>
      <vt:lpstr>Door Prizes</vt:lpstr>
    </vt:vector>
  </TitlesOfParts>
  <Company>Dell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Brew D-STAR</dc:title>
  <dc:creator>Woodrick, Ed</dc:creator>
  <cp:lastModifiedBy>Woodrick, Ed</cp:lastModifiedBy>
  <cp:revision>35</cp:revision>
  <dcterms:created xsi:type="dcterms:W3CDTF">2015-05-03T00:00:56Z</dcterms:created>
  <dcterms:modified xsi:type="dcterms:W3CDTF">2015-05-15T22:29:24Z</dcterms:modified>
</cp:coreProperties>
</file>