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9" r:id="rId1"/>
  </p:sldMasterIdLst>
  <p:notesMasterIdLst>
    <p:notesMasterId r:id="rId23"/>
  </p:notesMasterIdLst>
  <p:sldIdLst>
    <p:sldId id="256" r:id="rId2"/>
    <p:sldId id="291" r:id="rId3"/>
    <p:sldId id="292" r:id="rId4"/>
    <p:sldId id="293" r:id="rId5"/>
    <p:sldId id="294" r:id="rId6"/>
    <p:sldId id="297" r:id="rId7"/>
    <p:sldId id="298" r:id="rId8"/>
    <p:sldId id="283" r:id="rId9"/>
    <p:sldId id="284" r:id="rId10"/>
    <p:sldId id="287" r:id="rId11"/>
    <p:sldId id="286" r:id="rId12"/>
    <p:sldId id="295" r:id="rId13"/>
    <p:sldId id="288" r:id="rId14"/>
    <p:sldId id="305" r:id="rId15"/>
    <p:sldId id="303" r:id="rId16"/>
    <p:sldId id="304" r:id="rId17"/>
    <p:sldId id="289" r:id="rId18"/>
    <p:sldId id="296" r:id="rId19"/>
    <p:sldId id="290" r:id="rId20"/>
    <p:sldId id="299" r:id="rId21"/>
    <p:sldId id="30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63045-6D7A-4CD6-9AE2-93E497809D7D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DC9E3-3B64-422F-B3A6-DC6BEAE9A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45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574AF-45EC-4041-9CB5-12D07675A18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31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r>
              <a:rPr lang="en-US" dirty="0"/>
              <a:t> of x</a:t>
            </a:r>
          </a:p>
        </p:txBody>
      </p:sp>
      <p:pic>
        <p:nvPicPr>
          <p:cNvPr id="10" name="Picture 1" descr="C:\My Dropbox\InfoCon 2011\InfoCon_logo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5701" y="616226"/>
            <a:ext cx="3889649" cy="229026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42" y="6184677"/>
            <a:ext cx="1894115" cy="67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6" y="745435"/>
            <a:ext cx="4190048" cy="192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0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60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34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7496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789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26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960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11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532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09164" y="6356351"/>
            <a:ext cx="93889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r>
              <a:rPr lang="en-US" dirty="0"/>
              <a:t> of x</a:t>
            </a:r>
          </a:p>
        </p:txBody>
      </p:sp>
      <p:pic>
        <p:nvPicPr>
          <p:cNvPr id="10" name="Picture 1" descr="C:\My Dropbox\InfoCon 2011\InfoCon_logo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8673" y="185738"/>
            <a:ext cx="1682864" cy="1130344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83" y="6005766"/>
            <a:ext cx="1841047" cy="85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78363" y="6356351"/>
            <a:ext cx="2057400" cy="365125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711D45-3046-4A0D-9D98-6334BAB4C097}" type="slidenum">
              <a:rPr lang="en-US" smtClean="0"/>
              <a:pPr/>
              <a:t>‹#›</a:t>
            </a:fld>
            <a:r>
              <a:rPr lang="en-US" dirty="0"/>
              <a:t> of 19</a:t>
            </a:r>
          </a:p>
        </p:txBody>
      </p:sp>
      <p:pic>
        <p:nvPicPr>
          <p:cNvPr id="7" name="Picture 1" descr="C:\My Dropbox\InfoCon 2011\InfoCon_logo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8673" y="185738"/>
            <a:ext cx="1682864" cy="113034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83" y="6176963"/>
            <a:ext cx="1841047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991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04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278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67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85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45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92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0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1FAE658-C815-41C7-B805-11BE378FE74E}" type="slidenum">
              <a:rPr lang="en-US" smtClean="0"/>
              <a:pPr/>
              <a:t>‹#›</a:t>
            </a:fld>
            <a:r>
              <a:rPr lang="en-US" dirty="0"/>
              <a:t> of x</a:t>
            </a:r>
          </a:p>
        </p:txBody>
      </p:sp>
    </p:spTree>
    <p:extLst>
      <p:ext uri="{BB962C8B-B14F-4D97-AF65-F5344CB8AC3E}">
        <p14:creationId xmlns:p14="http://schemas.microsoft.com/office/powerpoint/2010/main" val="3994147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50" r:id="rId1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sterndstar.co.uk/Downloads/DVAP+ircDDB+VNC.rar" TargetMode="External"/><Relationship Id="rId2" Type="http://schemas.openxmlformats.org/officeDocument/2006/relationships/hyperlink" Target="https://www.dropbox.com/sh/mfyw3j6dwkpmriz/V56pE5JqT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aryland-dstar.org/html/raspberry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vmega.auria.nl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ortableuniversalpower.com/DHAP.ht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portableuniversalpower.com/DHAP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irelesshold.com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irelesshold.com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://www.dstarinfo.com/DSTARHFNet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dstarinfo.com/dv-pro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49" y="3087329"/>
            <a:ext cx="6858000" cy="1966210"/>
          </a:xfrm>
        </p:spPr>
        <p:txBody>
          <a:bodyPr>
            <a:normAutofit fontScale="90000"/>
          </a:bodyPr>
          <a:lstStyle/>
          <a:p>
            <a:r>
              <a:rPr lang="en-US" sz="6700" dirty="0"/>
              <a:t>D-STAR </a:t>
            </a:r>
            <a:r>
              <a:rPr lang="en-US" sz="6700" dirty="0" err="1"/>
              <a:t>InfoCon</a:t>
            </a:r>
            <a:r>
              <a:rPr lang="en-US" sz="6700" dirty="0"/>
              <a:t> 2016</a:t>
            </a:r>
            <a:br>
              <a:rPr lang="en-US" dirty="0"/>
            </a:br>
            <a:r>
              <a:rPr lang="en-US" sz="3600" dirty="0"/>
              <a:t>at Dayton Hamvention</a:t>
            </a:r>
            <a:br>
              <a:rPr lang="en-US" sz="3675" dirty="0"/>
            </a:br>
            <a:r>
              <a:rPr lang="en-US" sz="1600" dirty="0"/>
              <a:t>     </a:t>
            </a:r>
            <a:br>
              <a:rPr lang="en-US" sz="1600" dirty="0"/>
            </a:br>
            <a:r>
              <a:rPr lang="en-US" sz="3100" i="1" dirty="0">
                <a:latin typeface="Arial" panose="020B0604020202020204" pitchFamily="34" charset="0"/>
              </a:rPr>
              <a:t>Part 3 – Doing More With D-STAR</a:t>
            </a:r>
            <a:endParaRPr lang="en-US" i="1" dirty="0"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5314549"/>
            <a:ext cx="6858000" cy="618523"/>
          </a:xfrm>
        </p:spPr>
        <p:txBody>
          <a:bodyPr/>
          <a:lstStyle/>
          <a:p>
            <a:r>
              <a:rPr lang="en-US" dirty="0"/>
              <a:t>John Davis WB4QDX</a:t>
            </a:r>
          </a:p>
        </p:txBody>
      </p:sp>
    </p:spTree>
    <p:extLst>
      <p:ext uri="{BB962C8B-B14F-4D97-AF65-F5344CB8AC3E}">
        <p14:creationId xmlns:p14="http://schemas.microsoft.com/office/powerpoint/2010/main" val="347947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77" y="365126"/>
            <a:ext cx="8004073" cy="1325563"/>
          </a:xfrm>
        </p:spPr>
        <p:txBody>
          <a:bodyPr/>
          <a:lstStyle/>
          <a:p>
            <a:r>
              <a:rPr lang="en-US" dirty="0"/>
              <a:t>Homebrew DVAP Package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0" b="8078"/>
          <a:stretch/>
        </p:blipFill>
        <p:spPr>
          <a:xfrm>
            <a:off x="2903932" y="1510301"/>
            <a:ext cx="3332482" cy="4602192"/>
          </a:xfrm>
        </p:spPr>
      </p:pic>
      <p:sp>
        <p:nvSpPr>
          <p:cNvPr id="8" name="TextBox 7"/>
          <p:cNvSpPr txBox="1"/>
          <p:nvPr/>
        </p:nvSpPr>
        <p:spPr>
          <a:xfrm>
            <a:off x="6548570" y="4721050"/>
            <a:ext cx="1874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USB CLA (12V to 5V USB)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5691883" y="4851855"/>
            <a:ext cx="856687" cy="3982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09921" y="5638800"/>
            <a:ext cx="1348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Micro-USB Cable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9546" y="4635325"/>
            <a:ext cx="1600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USB Adapter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(120VAC to 5V USB)</a:t>
            </a:r>
          </a:p>
        </p:txBody>
      </p:sp>
      <p:cxnSp>
        <p:nvCxnSpPr>
          <p:cNvPr id="16" name="Straight Arrow Connector 15"/>
          <p:cNvCxnSpPr>
            <a:stCxn id="32" idx="1"/>
          </p:cNvCxnSpPr>
          <p:nvPr/>
        </p:nvCxnSpPr>
        <p:spPr>
          <a:xfrm flipH="1">
            <a:off x="5561123" y="2738617"/>
            <a:ext cx="1002237" cy="8372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3" idx="3"/>
          </p:cNvCxnSpPr>
          <p:nvPr/>
        </p:nvCxnSpPr>
        <p:spPr>
          <a:xfrm>
            <a:off x="2576986" y="2089668"/>
            <a:ext cx="1308301" cy="3407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126751" y="4877466"/>
            <a:ext cx="1047964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3"/>
          </p:cNvCxnSpPr>
          <p:nvPr/>
        </p:nvCxnSpPr>
        <p:spPr>
          <a:xfrm>
            <a:off x="2558265" y="5769605"/>
            <a:ext cx="117125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7249" y="3316231"/>
            <a:ext cx="19951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USB Charger/5VDC Supply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Anker 10,000 mAH or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equivalent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48569" y="3706680"/>
            <a:ext cx="1874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DV Access Point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63360" y="2607812"/>
            <a:ext cx="1874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Raspberry Pi Model 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2459" y="1958863"/>
            <a:ext cx="1874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Pelican 1050 or 1060 Case</a:t>
            </a:r>
          </a:p>
        </p:txBody>
      </p:sp>
      <p:cxnSp>
        <p:nvCxnSpPr>
          <p:cNvPr id="39" name="Straight Arrow Connector 38"/>
          <p:cNvCxnSpPr>
            <a:stCxn id="31" idx="1"/>
          </p:cNvCxnSpPr>
          <p:nvPr/>
        </p:nvCxnSpPr>
        <p:spPr>
          <a:xfrm flipH="1">
            <a:off x="5188449" y="3837485"/>
            <a:ext cx="1360120" cy="3217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250040" y="3575875"/>
            <a:ext cx="1436556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10</a:t>
            </a:fld>
            <a:r>
              <a:rPr lang="en-US" dirty="0"/>
              <a:t> of 19</a:t>
            </a:r>
          </a:p>
        </p:txBody>
      </p:sp>
    </p:spTree>
    <p:extLst>
      <p:ext uri="{BB962C8B-B14F-4D97-AF65-F5344CB8AC3E}">
        <p14:creationId xmlns:p14="http://schemas.microsoft.com/office/powerpoint/2010/main" val="160075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It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Download image file and instructions </a:t>
            </a:r>
          </a:p>
          <a:p>
            <a:pPr lvl="1"/>
            <a:r>
              <a:rPr lang="en-US" sz="1400" dirty="0" err="1"/>
              <a:t>DVAPtool</a:t>
            </a:r>
            <a:r>
              <a:rPr lang="en-US" sz="1400" dirty="0"/>
              <a:t> version: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https://www.dropbox.com/sh/mfyw3j6dwkpmriz/V56pE5JqTL</a:t>
            </a:r>
            <a:r>
              <a:rPr lang="en-US" sz="1400" dirty="0"/>
              <a:t> </a:t>
            </a:r>
            <a:br>
              <a:rPr lang="en-US" sz="1400" dirty="0"/>
            </a:br>
            <a:endParaRPr lang="en-US" sz="1400" dirty="0"/>
          </a:p>
          <a:p>
            <a:pPr lvl="1"/>
            <a:r>
              <a:rPr lang="en-US" sz="1400" dirty="0"/>
              <a:t>ircDDB version: </a:t>
            </a:r>
            <a:br>
              <a:rPr lang="en-US" sz="1400" dirty="0"/>
            </a:br>
            <a:r>
              <a:rPr lang="en-US" sz="1600" dirty="0">
                <a:hlinkClick r:id="rId3"/>
              </a:rPr>
              <a:t>http://www.westerndstar.co.uk/Downloads/DVAP+ircDDB+VNC.rar</a:t>
            </a:r>
            <a:r>
              <a:rPr lang="en-US" sz="1600" dirty="0"/>
              <a:t> or</a:t>
            </a:r>
          </a:p>
          <a:p>
            <a:pPr lvl="1"/>
            <a:r>
              <a:rPr lang="en-US" sz="1600" dirty="0">
                <a:hlinkClick r:id="rId4"/>
              </a:rPr>
              <a:t>http://maryland-dstar.org/html/raspberry.html</a:t>
            </a:r>
            <a:endParaRPr lang="en-US" sz="1400" dirty="0"/>
          </a:p>
          <a:p>
            <a:r>
              <a:rPr lang="en-US" sz="2000" dirty="0"/>
              <a:t>Install OS image to SD card using Win32DiskImager</a:t>
            </a:r>
          </a:p>
          <a:p>
            <a:r>
              <a:rPr lang="en-US" sz="2000" dirty="0"/>
              <a:t>Power up Pi with SD card installed, HDMI monitor, keyboard, mouse and Internet connection (Ethernet or Wi-Fi)</a:t>
            </a:r>
          </a:p>
          <a:p>
            <a:r>
              <a:rPr lang="en-US" sz="2000" dirty="0"/>
              <a:t>Configure </a:t>
            </a:r>
            <a:r>
              <a:rPr lang="en-US" sz="2000" dirty="0" err="1"/>
              <a:t>DVAPtool</a:t>
            </a:r>
            <a:r>
              <a:rPr lang="en-US" sz="2000" dirty="0"/>
              <a:t> or </a:t>
            </a:r>
            <a:r>
              <a:rPr lang="en-US" sz="2000" dirty="0" err="1"/>
              <a:t>DVAPnode</a:t>
            </a:r>
            <a:r>
              <a:rPr lang="en-US" sz="2000" dirty="0"/>
              <a:t> and </a:t>
            </a:r>
            <a:r>
              <a:rPr lang="en-US" sz="2000" dirty="0" err="1"/>
              <a:t>ircDDB</a:t>
            </a:r>
            <a:r>
              <a:rPr lang="en-US" sz="2000" dirty="0"/>
              <a:t> per instructions</a:t>
            </a:r>
          </a:p>
          <a:p>
            <a:r>
              <a:rPr lang="en-US" sz="2000" dirty="0"/>
              <a:t>Configure </a:t>
            </a:r>
            <a:r>
              <a:rPr lang="en-US" sz="2000" dirty="0" err="1"/>
              <a:t>WiFi</a:t>
            </a:r>
            <a:r>
              <a:rPr lang="en-US" sz="2000" dirty="0"/>
              <a:t> sources (Mobile Hotspots, home </a:t>
            </a:r>
            <a:r>
              <a:rPr lang="en-US" sz="2000" dirty="0" err="1"/>
              <a:t>WiFi</a:t>
            </a:r>
            <a:r>
              <a:rPr lang="en-US" sz="2000" dirty="0"/>
              <a:t>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r>
              <a:rPr lang="en-US" sz="2000" dirty="0"/>
              <a:t>Can run “headless” after that…just power up, finds defined </a:t>
            </a:r>
            <a:r>
              <a:rPr lang="en-US" sz="2000" dirty="0" err="1"/>
              <a:t>WiFi</a:t>
            </a:r>
            <a:r>
              <a:rPr lang="en-US" sz="2000" dirty="0"/>
              <a:t> sources</a:t>
            </a:r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11</a:t>
            </a:fld>
            <a:r>
              <a:rPr lang="en-US" dirty="0"/>
              <a:t> of 19</a:t>
            </a:r>
          </a:p>
        </p:txBody>
      </p:sp>
    </p:spTree>
    <p:extLst>
      <p:ext uri="{BB962C8B-B14F-4D97-AF65-F5344CB8AC3E}">
        <p14:creationId xmlns:p14="http://schemas.microsoft.com/office/powerpoint/2010/main" val="999895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108" y="0"/>
            <a:ext cx="7886700" cy="1325563"/>
          </a:xfrm>
        </p:spPr>
        <p:txBody>
          <a:bodyPr/>
          <a:lstStyle/>
          <a:p>
            <a:r>
              <a:rPr lang="en-US" dirty="0"/>
              <a:t>DV Mega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9" t="6793" r="25230"/>
          <a:stretch/>
        </p:blipFill>
        <p:spPr>
          <a:xfrm>
            <a:off x="585108" y="3812494"/>
            <a:ext cx="2776129" cy="265457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12</a:t>
            </a:fld>
            <a:r>
              <a:rPr lang="en-US" dirty="0"/>
              <a:t> of 19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375954"/>
            <a:ext cx="8355874" cy="238614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Low power hotspot similar to DVAP (single or dual band versions)</a:t>
            </a:r>
          </a:p>
          <a:p>
            <a:r>
              <a:rPr lang="en-US" sz="2000" dirty="0"/>
              <a:t>Attaches to Raspberry Pi GPIO connector (Pi Model B, B+, Pi 2) or Arduino</a:t>
            </a:r>
          </a:p>
          <a:p>
            <a:r>
              <a:rPr lang="en-US" sz="2000" dirty="0"/>
              <a:t>SD card with OS and ircDDBgateway software</a:t>
            </a:r>
          </a:p>
          <a:p>
            <a:r>
              <a:rPr lang="en-US" sz="2000" dirty="0"/>
              <a:t>Use Wi-Fi dongle or wired Ethernet</a:t>
            </a:r>
          </a:p>
          <a:p>
            <a:r>
              <a:rPr lang="en-US" sz="2000" dirty="0"/>
              <a:t>Micro USB power to AC or DC source</a:t>
            </a:r>
          </a:p>
          <a:p>
            <a:r>
              <a:rPr lang="en-US" sz="2000" dirty="0"/>
              <a:t>Use ircDDBgateway SD card images from Maryland D-STAR and Western D-STAR</a:t>
            </a:r>
          </a:p>
          <a:p>
            <a:r>
              <a:rPr lang="en-US" sz="2000" dirty="0"/>
              <a:t>New </a:t>
            </a:r>
            <a:r>
              <a:rPr lang="en-US" sz="2000" dirty="0" err="1"/>
              <a:t>DVmega</a:t>
            </a:r>
            <a:r>
              <a:rPr lang="en-US" sz="2000" dirty="0"/>
              <a:t> </a:t>
            </a:r>
            <a:r>
              <a:rPr lang="en-US" sz="2000" dirty="0" err="1"/>
              <a:t>BlueSpot</a:t>
            </a:r>
            <a:r>
              <a:rPr lang="en-US" sz="2000" dirty="0"/>
              <a:t> supports multi-mode (D-STAR, DMR)</a:t>
            </a:r>
          </a:p>
          <a:p>
            <a:r>
              <a:rPr lang="en-US" sz="2000" dirty="0">
                <a:hlinkClick r:id="rId3"/>
              </a:rPr>
              <a:t>http://www.dvmega.auria.nl/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9320" r="10631" b="6811"/>
          <a:stretch/>
        </p:blipFill>
        <p:spPr>
          <a:xfrm>
            <a:off x="4433417" y="3812494"/>
            <a:ext cx="4379657" cy="242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27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DHAP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32" y="1500555"/>
            <a:ext cx="3454810" cy="319825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37" y="1531907"/>
            <a:ext cx="3456998" cy="31977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840000" y="4931595"/>
            <a:ext cx="7675350" cy="12453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Commercially available from Hardened Power Systems</a:t>
            </a:r>
            <a:br>
              <a:rPr lang="en-US" sz="2000" dirty="0"/>
            </a:br>
            <a:r>
              <a:rPr lang="en-US" sz="2000" dirty="0">
                <a:hlinkClick r:id="rId4"/>
              </a:rPr>
              <a:t>http://www.portableuniversalpower.com/DHAP.htm</a:t>
            </a:r>
            <a:endParaRPr lang="en-US" sz="2000" dirty="0"/>
          </a:p>
          <a:p>
            <a:r>
              <a:rPr lang="en-US" sz="2000" dirty="0"/>
              <a:t>Includes case, battery, Raspberry Pi</a:t>
            </a:r>
          </a:p>
          <a:p>
            <a:r>
              <a:rPr lang="en-US" sz="2000" dirty="0"/>
              <a:t>User supplies DVAP (2m or 70cm)</a:t>
            </a:r>
          </a:p>
          <a:p>
            <a:endParaRPr lang="en-US" sz="20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13</a:t>
            </a:fld>
            <a:r>
              <a:rPr lang="en-US" dirty="0"/>
              <a:t> of 19</a:t>
            </a:r>
          </a:p>
        </p:txBody>
      </p:sp>
    </p:spTree>
    <p:extLst>
      <p:ext uri="{BB962C8B-B14F-4D97-AF65-F5344CB8AC3E}">
        <p14:creationId xmlns:p14="http://schemas.microsoft.com/office/powerpoint/2010/main" val="2071573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DHAP Mini Mega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47631" y="3964219"/>
            <a:ext cx="6130732" cy="2172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Two versions available for DVAP or DV Mega</a:t>
            </a:r>
          </a:p>
          <a:p>
            <a:r>
              <a:rPr lang="en-US" sz="2000" dirty="0"/>
              <a:t>Commercially available from Hardened Power Systems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http://www.portableuniversalpower.com/DHAP.htm</a:t>
            </a:r>
            <a:endParaRPr lang="en-US" sz="2000" dirty="0"/>
          </a:p>
          <a:p>
            <a:r>
              <a:rPr lang="en-US" sz="2000" dirty="0"/>
              <a:t>Includes case, battery, Raspberry Pi</a:t>
            </a:r>
          </a:p>
          <a:p>
            <a:r>
              <a:rPr lang="en-US" sz="2000" dirty="0"/>
              <a:t>User supplies DVAP or DV Mega</a:t>
            </a:r>
          </a:p>
          <a:p>
            <a:endParaRPr lang="en-US" sz="20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14</a:t>
            </a:fld>
            <a:r>
              <a:rPr lang="en-US" dirty="0"/>
              <a:t> of 19</a:t>
            </a:r>
          </a:p>
        </p:txBody>
      </p:sp>
      <p:pic>
        <p:nvPicPr>
          <p:cNvPr id="1028" name="Picture 4" descr="http://www.portableuniversalpower.com/wp-content/uploads/2015/07/DHM_Y_ISO_OPEN_Masked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675" y="1870078"/>
            <a:ext cx="4607343" cy="343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0.gstatic.com/images?q=tbn:ANd9GcRYSKv-BEmSgiTjCZQVSmOfpvmwdBm27i4tg_ADEXpV_ysp2hy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46" y="1630907"/>
            <a:ext cx="4699737" cy="195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865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101" y="111463"/>
            <a:ext cx="7886700" cy="1325563"/>
          </a:xfrm>
        </p:spPr>
        <p:txBody>
          <a:bodyPr/>
          <a:lstStyle/>
          <a:p>
            <a:r>
              <a:rPr lang="en-US" dirty="0"/>
              <a:t>Multi-mode Devices</a:t>
            </a:r>
            <a:br>
              <a:rPr lang="en-US" dirty="0"/>
            </a:br>
            <a:r>
              <a:rPr lang="en-US" dirty="0"/>
              <a:t>DV4mini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15</a:t>
            </a:fld>
            <a:r>
              <a:rPr lang="en-US" dirty="0"/>
              <a:t> of 19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507838"/>
            <a:ext cx="5741378" cy="2386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DVAP type device on USB stick</a:t>
            </a:r>
          </a:p>
          <a:p>
            <a:r>
              <a:rPr lang="en-US" sz="2000" dirty="0"/>
              <a:t>SMA RF connection to antenna</a:t>
            </a:r>
          </a:p>
          <a:p>
            <a:r>
              <a:rPr lang="en-US" sz="2000" dirty="0"/>
              <a:t>100 mw transmitter</a:t>
            </a:r>
          </a:p>
          <a:p>
            <a:r>
              <a:rPr lang="en-US" sz="2000" dirty="0"/>
              <a:t>Compatible with D-STAR, DMR and Fusion</a:t>
            </a:r>
          </a:p>
          <a:p>
            <a:r>
              <a:rPr lang="en-US" sz="2000" dirty="0"/>
              <a:t>Available from Wireless Holdings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http://wirelesshold.com/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2050" name="Picture 2" descr="http://wirelesshold.com/images/products/detail/DV4miniH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8" t="19949" r="24738" b="19066"/>
          <a:stretch/>
        </p:blipFill>
        <p:spPr bwMode="auto">
          <a:xfrm>
            <a:off x="4835769" y="2975026"/>
            <a:ext cx="4021000" cy="307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416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108" y="0"/>
            <a:ext cx="7886700" cy="1325563"/>
          </a:xfrm>
        </p:spPr>
        <p:txBody>
          <a:bodyPr/>
          <a:lstStyle/>
          <a:p>
            <a:r>
              <a:rPr lang="en-US" dirty="0"/>
              <a:t>DV4mobile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16</a:t>
            </a:fld>
            <a:r>
              <a:rPr lang="en-US" dirty="0"/>
              <a:t> of 19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375954"/>
            <a:ext cx="8355874" cy="2386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Software defined mobile radio (2m, 220, 70cm)</a:t>
            </a:r>
          </a:p>
          <a:p>
            <a:r>
              <a:rPr lang="en-US" sz="2000" dirty="0"/>
              <a:t>Cable of FM plus multiple digital modes including D-STAR, DMR+, P25, NXDN</a:t>
            </a:r>
          </a:p>
          <a:p>
            <a:r>
              <a:rPr lang="en-US" sz="2000" dirty="0"/>
              <a:t>Manufacturer says available 4Q 2016</a:t>
            </a:r>
          </a:p>
          <a:p>
            <a:r>
              <a:rPr lang="en-US" sz="2000" dirty="0"/>
              <a:t>To be available through Wireless Holdings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http://wirelesshold.com/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3074" name="Picture 2" descr="http://wirelesshold.com/images/products/detail/DV4mobilecropp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05" y="3550070"/>
            <a:ext cx="6435969" cy="271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734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D-STAR on HF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907113" cy="4486274"/>
          </a:xfrm>
        </p:spPr>
        <p:txBody>
          <a:bodyPr>
            <a:normAutofit/>
          </a:bodyPr>
          <a:lstStyle/>
          <a:p>
            <a:r>
              <a:rPr lang="en-US" sz="2400" dirty="0"/>
              <a:t>Icom IC-7100 and IC-9100 are both DV capable on HF</a:t>
            </a:r>
          </a:p>
          <a:p>
            <a:r>
              <a:rPr lang="en-US" sz="2400" dirty="0"/>
              <a:t>Operates at similar bandwidth to AM</a:t>
            </a:r>
          </a:p>
          <a:p>
            <a:r>
              <a:rPr lang="en-US" sz="2400" dirty="0"/>
              <a:t>D-STAR HF nets now operating several nights a week</a:t>
            </a:r>
          </a:p>
          <a:p>
            <a:r>
              <a:rPr lang="en-US" sz="2400" dirty="0"/>
              <a:t>Net info at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http://www.dstarinfo.com/DSTARHFNet.aspx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95" y="4234888"/>
            <a:ext cx="2846159" cy="1949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6" y="4234888"/>
            <a:ext cx="5008509" cy="194207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17</a:t>
            </a:fld>
            <a:r>
              <a:rPr lang="en-US" dirty="0"/>
              <a:t> of 19</a:t>
            </a:r>
          </a:p>
        </p:txBody>
      </p:sp>
    </p:spTree>
    <p:extLst>
      <p:ext uri="{BB962C8B-B14F-4D97-AF65-F5344CB8AC3E}">
        <p14:creationId xmlns:p14="http://schemas.microsoft.com/office/powerpoint/2010/main" val="4010498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D-STAR Android App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12" y="1314994"/>
            <a:ext cx="3718559" cy="486196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Remote control app for certain Icom radios (ID-5100, ID-31, ID-51, IC-7100) </a:t>
            </a:r>
          </a:p>
          <a:p>
            <a:r>
              <a:rPr lang="en-US" sz="2400" dirty="0"/>
              <a:t>Connect by OPC-2350LU cable or Bluetooth to Android device</a:t>
            </a:r>
          </a:p>
          <a:p>
            <a:r>
              <a:rPr lang="en-US" sz="2400" dirty="0"/>
              <a:t>DR function control</a:t>
            </a:r>
          </a:p>
          <a:p>
            <a:r>
              <a:rPr lang="en-US" sz="2400" dirty="0"/>
              <a:t>Text messaging</a:t>
            </a:r>
          </a:p>
          <a:p>
            <a:r>
              <a:rPr lang="en-US" sz="2400" dirty="0"/>
              <a:t>Map</a:t>
            </a:r>
          </a:p>
          <a:p>
            <a:r>
              <a:rPr lang="en-US" sz="2400" dirty="0"/>
              <a:t>Send/receive photos (camera or file)</a:t>
            </a:r>
          </a:p>
          <a:p>
            <a:r>
              <a:rPr lang="en-US" sz="2400"/>
              <a:t>RX history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18</a:t>
            </a:fld>
            <a:r>
              <a:rPr lang="en-US" dirty="0"/>
              <a:t> of 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434" y="1463040"/>
            <a:ext cx="2359098" cy="2987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890" y="2898594"/>
            <a:ext cx="1997795" cy="3321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399" y="3049405"/>
            <a:ext cx="1997314" cy="33749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532" y="1398088"/>
            <a:ext cx="1949677" cy="330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13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 Pro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7" y="1245325"/>
            <a:ext cx="3640183" cy="3884023"/>
          </a:xfrm>
        </p:spPr>
        <p:txBody>
          <a:bodyPr>
            <a:normAutofit/>
          </a:bodyPr>
          <a:lstStyle/>
          <a:p>
            <a:r>
              <a:rPr lang="en-US" sz="2000" dirty="0"/>
              <a:t>PC application to display radio information</a:t>
            </a:r>
          </a:p>
          <a:p>
            <a:r>
              <a:rPr lang="en-US" sz="2000" dirty="0"/>
              <a:t>Works with ID-51 AE, ID-51 Plus and ID-5100 radios</a:t>
            </a:r>
          </a:p>
          <a:p>
            <a:r>
              <a:rPr lang="en-US" sz="2000" dirty="0"/>
              <a:t>Useful for monitoring, D-STAR Net NCS, radio control</a:t>
            </a:r>
          </a:p>
          <a:p>
            <a:r>
              <a:rPr lang="en-US" sz="2000" dirty="0"/>
              <a:t>Data cable connects PC to radio</a:t>
            </a:r>
          </a:p>
          <a:p>
            <a:r>
              <a:rPr lang="en-US" sz="2000" dirty="0"/>
              <a:t>Free download at </a:t>
            </a:r>
            <a:r>
              <a:rPr lang="en-US" sz="2000" dirty="0">
                <a:hlinkClick r:id="rId2"/>
              </a:rPr>
              <a:t>www.dstarinfo.com/dv-pro.aspx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19</a:t>
            </a:fld>
            <a:r>
              <a:rPr lang="en-US" dirty="0"/>
              <a:t> of 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526" y="365126"/>
            <a:ext cx="1914525" cy="2038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460" y="2507007"/>
            <a:ext cx="5085806" cy="359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71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D-STAR’s 1.2 GHz Radio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Icom ID-1</a:t>
            </a:r>
          </a:p>
          <a:p>
            <a:r>
              <a:rPr lang="en-US" dirty="0"/>
              <a:t>Operates FM Voice or GMSK (D-STAR) modes</a:t>
            </a:r>
          </a:p>
          <a:p>
            <a:r>
              <a:rPr lang="en-US" dirty="0"/>
              <a:t>D-STAR modes include voice, low speed data (1200 bps) or high speed data (128 kbps)</a:t>
            </a:r>
          </a:p>
          <a:p>
            <a:r>
              <a:rPr lang="en-US" dirty="0"/>
              <a:t>10W transmit output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401" y="1474839"/>
            <a:ext cx="466725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</a:t>
            </a:fld>
            <a:r>
              <a:rPr lang="en-US" dirty="0"/>
              <a:t> of 19</a:t>
            </a:r>
          </a:p>
        </p:txBody>
      </p:sp>
    </p:spTree>
    <p:extLst>
      <p:ext uri="{BB962C8B-B14F-4D97-AF65-F5344CB8AC3E}">
        <p14:creationId xmlns:p14="http://schemas.microsoft.com/office/powerpoint/2010/main" val="118801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D-RATS for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138" y="1825625"/>
            <a:ext cx="4415246" cy="4351338"/>
          </a:xfrm>
        </p:spPr>
        <p:txBody>
          <a:bodyPr>
            <a:normAutofit/>
          </a:bodyPr>
          <a:lstStyle/>
          <a:p>
            <a:r>
              <a:rPr lang="en-US" dirty="0"/>
              <a:t>D-RATS is full featured program for D-STAR data</a:t>
            </a:r>
          </a:p>
          <a:p>
            <a:r>
              <a:rPr lang="en-US" dirty="0"/>
              <a:t>Features messaging, forms, file transfer and mapping</a:t>
            </a:r>
          </a:p>
          <a:p>
            <a:r>
              <a:rPr lang="en-US" dirty="0"/>
              <a:t>May be used with D-STAR radio or Internet</a:t>
            </a:r>
          </a:p>
          <a:p>
            <a:r>
              <a:rPr lang="en-US" dirty="0"/>
              <a:t>Runs on Windows, Mac or Linux</a:t>
            </a:r>
          </a:p>
          <a:p>
            <a:r>
              <a:rPr lang="en-US" dirty="0"/>
              <a:t>www.d-rats.com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20</a:t>
            </a:fld>
            <a:r>
              <a:rPr lang="en-US" dirty="0"/>
              <a:t> of 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r="18000"/>
          <a:stretch/>
        </p:blipFill>
        <p:spPr>
          <a:xfrm>
            <a:off x="4746172" y="2718870"/>
            <a:ext cx="4206240" cy="330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24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49" y="149644"/>
            <a:ext cx="6936755" cy="23109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dirty="0"/>
              <a:t>Anyone ready to take home an</a:t>
            </a:r>
          </a:p>
          <a:p>
            <a:pPr marL="0" indent="0" algn="ctr">
              <a:buNone/>
            </a:pPr>
            <a:r>
              <a:rPr lang="en-US" sz="3200" dirty="0"/>
              <a:t>ID-51A Plus handheld?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21</a:t>
            </a:fld>
            <a:r>
              <a:rPr lang="en-US" dirty="0"/>
              <a:t> of 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30" y="2284745"/>
            <a:ext cx="6418573" cy="381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1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ID-1 High Speed Data </a:t>
            </a:r>
            <a:br>
              <a:rPr lang="en-US" dirty="0"/>
            </a:br>
            <a:r>
              <a:rPr lang="en-US" dirty="0"/>
              <a:t>Mode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Radio acts as Ethernet wireless bridge</a:t>
            </a:r>
          </a:p>
          <a:p>
            <a:r>
              <a:rPr lang="en-US" dirty="0"/>
              <a:t>Has RJ-45 Ethernet connector for HS data</a:t>
            </a:r>
          </a:p>
          <a:p>
            <a:r>
              <a:rPr lang="en-US" dirty="0"/>
              <a:t>Can be used for Internet connectivity through D-STAR repeater with DD module</a:t>
            </a:r>
          </a:p>
          <a:p>
            <a:r>
              <a:rPr lang="en-US" dirty="0"/>
              <a:t>Can be used to create wireless bridge between two points</a:t>
            </a:r>
          </a:p>
          <a:p>
            <a:r>
              <a:rPr lang="en-US" dirty="0"/>
              <a:t>When communicating through DD repeater, know assigned IP address (10.x.x.x)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3</a:t>
            </a:fld>
            <a:r>
              <a:rPr lang="en-US" dirty="0"/>
              <a:t> of 19</a:t>
            </a:r>
          </a:p>
        </p:txBody>
      </p:sp>
    </p:spTree>
    <p:extLst>
      <p:ext uri="{BB962C8B-B14F-4D97-AF65-F5344CB8AC3E}">
        <p14:creationId xmlns:p14="http://schemas.microsoft.com/office/powerpoint/2010/main" val="3540273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Speed Data – </a:t>
            </a:r>
            <a:br>
              <a:rPr lang="en-US" dirty="0"/>
            </a:br>
            <a:r>
              <a:rPr lang="en-US" dirty="0"/>
              <a:t>DD Mode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Ethernet connection to PC</a:t>
            </a:r>
          </a:p>
          <a:p>
            <a:r>
              <a:rPr lang="en-US" dirty="0"/>
              <a:t>PC must use assigned IP address assigned at registration (10.x.x.x)</a:t>
            </a:r>
          </a:p>
          <a:p>
            <a:r>
              <a:rPr lang="en-US" dirty="0"/>
              <a:t>Gateway is 10.0.0.1</a:t>
            </a:r>
          </a:p>
          <a:p>
            <a:r>
              <a:rPr lang="en-US" dirty="0"/>
              <a:t>Use known DNS addresses</a:t>
            </a:r>
          </a:p>
          <a:p>
            <a:r>
              <a:rPr lang="en-US" dirty="0"/>
              <a:t>…or the easy way is to insert a router between ID-1 and PC and use DHCP!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4</a:t>
            </a:fld>
            <a:r>
              <a:rPr lang="en-US" dirty="0"/>
              <a:t> of 19</a:t>
            </a:r>
          </a:p>
        </p:txBody>
      </p:sp>
    </p:spTree>
    <p:extLst>
      <p:ext uri="{BB962C8B-B14F-4D97-AF65-F5344CB8AC3E}">
        <p14:creationId xmlns:p14="http://schemas.microsoft.com/office/powerpoint/2010/main" val="2813728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 With Router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2362200"/>
            <a:ext cx="1447800" cy="1508105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2800" b="1" dirty="0"/>
              <a:t>ID-1</a:t>
            </a:r>
          </a:p>
          <a:p>
            <a:pPr algn="ctr"/>
            <a:r>
              <a:rPr lang="en-US" sz="2800" b="1" dirty="0"/>
              <a:t>Radio</a:t>
            </a: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0" y="2580382"/>
            <a:ext cx="1447800" cy="1077218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2800" b="1" dirty="0"/>
              <a:t>Router</a:t>
            </a:r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48400" y="2583411"/>
            <a:ext cx="1447800" cy="1077218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2800" b="1" dirty="0"/>
              <a:t>PC</a:t>
            </a:r>
          </a:p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676400" y="1524000"/>
            <a:ext cx="0" cy="838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447800" y="1524000"/>
            <a:ext cx="533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676400" y="1524000"/>
            <a:ext cx="304800" cy="2095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1447800" y="1524000"/>
            <a:ext cx="228600" cy="2095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8" idx="1"/>
          </p:cNvCxnSpPr>
          <p:nvPr/>
        </p:nvCxnSpPr>
        <p:spPr>
          <a:xfrm>
            <a:off x="2362200" y="3116253"/>
            <a:ext cx="1447800" cy="273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8" idx="3"/>
            <a:endCxn id="9" idx="1"/>
          </p:cNvCxnSpPr>
          <p:nvPr/>
        </p:nvCxnSpPr>
        <p:spPr>
          <a:xfrm>
            <a:off x="5257800" y="3118991"/>
            <a:ext cx="990600" cy="302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76600" y="5181600"/>
            <a:ext cx="2514600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LAN</a:t>
            </a:r>
          </a:p>
          <a:p>
            <a:r>
              <a:rPr lang="en-US" dirty="0"/>
              <a:t>DHCP Enabled</a:t>
            </a:r>
          </a:p>
          <a:p>
            <a:r>
              <a:rPr lang="en-US" dirty="0"/>
              <a:t>192.168.0.x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76600" y="3886200"/>
            <a:ext cx="2492188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WAN</a:t>
            </a:r>
          </a:p>
          <a:p>
            <a:r>
              <a:rPr lang="en-US" dirty="0"/>
              <a:t>IP: 10.x.x.x / 255.0.0.0</a:t>
            </a:r>
          </a:p>
          <a:p>
            <a:r>
              <a:rPr lang="en-US" dirty="0"/>
              <a:t>Gateway: 10.0.0.1</a:t>
            </a:r>
          </a:p>
          <a:p>
            <a:r>
              <a:rPr lang="en-US" dirty="0"/>
              <a:t>DNS: Use any DNS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19800" y="3886200"/>
            <a:ext cx="1981200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PC</a:t>
            </a:r>
          </a:p>
          <a:p>
            <a:r>
              <a:rPr lang="en-US" dirty="0"/>
              <a:t>Wired or Wi-Fi</a:t>
            </a:r>
          </a:p>
          <a:p>
            <a:r>
              <a:rPr lang="en-US" dirty="0"/>
              <a:t>DHCP Enabled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3400" y="4215581"/>
            <a:ext cx="2492188" cy="147732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Radio Programming</a:t>
            </a:r>
          </a:p>
          <a:p>
            <a:r>
              <a:rPr lang="en-US" dirty="0"/>
              <a:t>UR: WD4STR</a:t>
            </a:r>
          </a:p>
          <a:p>
            <a:r>
              <a:rPr lang="en-US" dirty="0"/>
              <a:t>RPT1: WD4STR A</a:t>
            </a:r>
          </a:p>
          <a:p>
            <a:r>
              <a:rPr lang="en-US" dirty="0"/>
              <a:t>RPT2: WD4STR G</a:t>
            </a:r>
          </a:p>
          <a:p>
            <a:r>
              <a:rPr lang="en-US" dirty="0"/>
              <a:t>Mode: RPS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5</a:t>
            </a:fld>
            <a:r>
              <a:rPr lang="en-US" dirty="0"/>
              <a:t> of 19</a:t>
            </a:r>
          </a:p>
        </p:txBody>
      </p:sp>
    </p:spTree>
    <p:extLst>
      <p:ext uri="{BB962C8B-B14F-4D97-AF65-F5344CB8AC3E}">
        <p14:creationId xmlns:p14="http://schemas.microsoft.com/office/powerpoint/2010/main" val="611884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 Dongles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0825"/>
            <a:ext cx="767535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Different styles available from Internet Labs (DV Dongle), NW Digital (Thumb DV) and </a:t>
            </a:r>
            <a:r>
              <a:rPr lang="en-US" sz="2000" dirty="0" err="1"/>
              <a:t>MoenComm</a:t>
            </a:r>
            <a:r>
              <a:rPr lang="en-US" sz="2000" dirty="0"/>
              <a:t> (Star*DV)</a:t>
            </a:r>
          </a:p>
          <a:p>
            <a:r>
              <a:rPr lang="en-US" sz="2000" dirty="0"/>
              <a:t>Attaches to USB port on PC</a:t>
            </a:r>
          </a:p>
          <a:p>
            <a:r>
              <a:rPr lang="en-US" sz="2000" dirty="0"/>
              <a:t>Accesses D-STAR network using sound card in PC connected to Internet</a:t>
            </a:r>
          </a:p>
          <a:p>
            <a:r>
              <a:rPr lang="en-US" sz="2000" dirty="0"/>
              <a:t>A new Dongle product to be announced in D-STAR Forum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6</a:t>
            </a:fld>
            <a:r>
              <a:rPr lang="en-US" dirty="0"/>
              <a:t> of 19</a:t>
            </a:r>
          </a:p>
        </p:txBody>
      </p:sp>
      <p:pic>
        <p:nvPicPr>
          <p:cNvPr id="1026" name="Picture 2" descr="https://www.moencomm.com/images/star-dv-whit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366" y="3963808"/>
            <a:ext cx="28575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409" y="3963808"/>
            <a:ext cx="2211388" cy="2310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34" y="3963808"/>
            <a:ext cx="3268288" cy="21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34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1532709"/>
            <a:ext cx="7675350" cy="1149531"/>
          </a:xfrm>
        </p:spPr>
        <p:txBody>
          <a:bodyPr>
            <a:normAutofit/>
          </a:bodyPr>
          <a:lstStyle/>
          <a:p>
            <a:r>
              <a:rPr lang="en-US" sz="2000" dirty="0"/>
              <a:t>DV Access Point is low power hotspot providing radio access to D-STAR network through PC</a:t>
            </a:r>
          </a:p>
          <a:p>
            <a:r>
              <a:rPr lang="en-US" sz="2000" dirty="0"/>
              <a:t>Developed by Internet Labs (Robin Cutshaw, AA4RC)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7</a:t>
            </a:fld>
            <a:r>
              <a:rPr lang="en-US" dirty="0"/>
              <a:t> of 19</a:t>
            </a:r>
          </a:p>
        </p:txBody>
      </p:sp>
      <p:pic>
        <p:nvPicPr>
          <p:cNvPr id="2050" name="Picture 2" descr="http://www.dvapdongle.com/DV_Access_Point_Dongle/Home_files/shapeimage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3" r="19555"/>
          <a:stretch/>
        </p:blipFill>
        <p:spPr bwMode="auto">
          <a:xfrm>
            <a:off x="5103223" y="2655153"/>
            <a:ext cx="3735978" cy="341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40000" y="2595153"/>
            <a:ext cx="4089051" cy="347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Connects to PC, Raspberry Pi by USB</a:t>
            </a:r>
          </a:p>
          <a:p>
            <a:r>
              <a:rPr lang="en-US" sz="2000" dirty="0"/>
              <a:t>10mW RF power for 100m range</a:t>
            </a:r>
          </a:p>
          <a:p>
            <a:r>
              <a:rPr lang="en-US" sz="2000" dirty="0"/>
              <a:t>D-STAR radio uses standard commands for linking</a:t>
            </a:r>
          </a:p>
          <a:p>
            <a:r>
              <a:rPr lang="en-US" sz="2000" dirty="0"/>
              <a:t>Software on PC, Pi (</a:t>
            </a:r>
            <a:r>
              <a:rPr lang="en-US" sz="2000" dirty="0" err="1"/>
              <a:t>DVAPtool</a:t>
            </a:r>
            <a:r>
              <a:rPr lang="en-US" sz="2000" dirty="0"/>
              <a:t> or </a:t>
            </a:r>
            <a:r>
              <a:rPr lang="en-US" sz="2000" dirty="0" err="1"/>
              <a:t>DVAPnode</a:t>
            </a:r>
            <a:r>
              <a:rPr lang="en-US" sz="2000" dirty="0"/>
              <a:t>)</a:t>
            </a:r>
          </a:p>
          <a:p>
            <a:r>
              <a:rPr lang="en-US" sz="2000" dirty="0"/>
              <a:t>Internet access on PC, Pi to network</a:t>
            </a:r>
          </a:p>
        </p:txBody>
      </p:sp>
    </p:spTree>
    <p:extLst>
      <p:ext uri="{BB962C8B-B14F-4D97-AF65-F5344CB8AC3E}">
        <p14:creationId xmlns:p14="http://schemas.microsoft.com/office/powerpoint/2010/main" val="1672201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DVAP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1514168"/>
            <a:ext cx="7675350" cy="4662795"/>
          </a:xfrm>
        </p:spPr>
        <p:txBody>
          <a:bodyPr/>
          <a:lstStyle/>
          <a:p>
            <a:r>
              <a:rPr lang="en-US" sz="2400" dirty="0"/>
              <a:t>Normal connection to DVAP is a PC, Laptop or Netbook (bulky) with Internet connection</a:t>
            </a:r>
          </a:p>
          <a:p>
            <a:endParaRPr lang="en-US" dirty="0"/>
          </a:p>
        </p:txBody>
      </p:sp>
      <p:pic>
        <p:nvPicPr>
          <p:cNvPr id="2052" name="Picture 4" descr="C:\Users\jdavis\Desktop\IMAG04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2860" y="2262188"/>
            <a:ext cx="4098280" cy="3914775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8</a:t>
            </a:fld>
            <a:r>
              <a:rPr lang="en-US" dirty="0"/>
              <a:t> of 19</a:t>
            </a:r>
          </a:p>
        </p:txBody>
      </p:sp>
    </p:spTree>
    <p:extLst>
      <p:ext uri="{BB962C8B-B14F-4D97-AF65-F5344CB8AC3E}">
        <p14:creationId xmlns:p14="http://schemas.microsoft.com/office/powerpoint/2010/main" val="3479120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 a Raspberry Pi?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467600" cy="4830763"/>
          </a:xfrm>
        </p:spPr>
        <p:txBody>
          <a:bodyPr>
            <a:normAutofit/>
          </a:bodyPr>
          <a:lstStyle/>
          <a:p>
            <a:r>
              <a:rPr lang="en-US" sz="2400" dirty="0"/>
              <a:t>Credit card sized Linux computer with SD Card slot, 2 USB, Ethernet and HDMI ports powered by 5VDC micro-USB adapter</a:t>
            </a:r>
          </a:p>
        </p:txBody>
      </p:sp>
      <p:pic>
        <p:nvPicPr>
          <p:cNvPr id="4098" name="Picture 2" descr="http://upload.wikimedia.org/wikipedia/commons/d/d2/Raspberry_Pi_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667000"/>
            <a:ext cx="4724400" cy="3487759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9</a:t>
            </a:fld>
            <a:r>
              <a:rPr lang="en-US" dirty="0"/>
              <a:t> of 19</a:t>
            </a:r>
          </a:p>
        </p:txBody>
      </p:sp>
    </p:spTree>
    <p:extLst>
      <p:ext uri="{BB962C8B-B14F-4D97-AF65-F5344CB8AC3E}">
        <p14:creationId xmlns:p14="http://schemas.microsoft.com/office/powerpoint/2010/main" val="2277538398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TC104033923[[fn=Depth]]</Template>
  <TotalTime>670</TotalTime>
  <Words>779</Words>
  <Application>Microsoft Office PowerPoint</Application>
  <PresentationFormat>On-screen Show (4:3)</PresentationFormat>
  <Paragraphs>159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Corbel</vt:lpstr>
      <vt:lpstr>Depth</vt:lpstr>
      <vt:lpstr>D-STAR InfoCon 2016 at Dayton Hamvention       Part 3 – Doing More With D-STAR</vt:lpstr>
      <vt:lpstr>D-STAR’s 1.2 GHz Radio</vt:lpstr>
      <vt:lpstr>ID-1 High Speed Data  Mode</vt:lpstr>
      <vt:lpstr>High Speed Data –  DD Mode</vt:lpstr>
      <vt:lpstr>Setup With Router</vt:lpstr>
      <vt:lpstr>DV Dongles</vt:lpstr>
      <vt:lpstr>DVAPs</vt:lpstr>
      <vt:lpstr>Using a DVAP</vt:lpstr>
      <vt:lpstr>Add a Raspberry Pi?</vt:lpstr>
      <vt:lpstr>Homebrew DVAP Package</vt:lpstr>
      <vt:lpstr>Making It Work</vt:lpstr>
      <vt:lpstr>DV Mega</vt:lpstr>
      <vt:lpstr>DHAP</vt:lpstr>
      <vt:lpstr>DHAP Mini Mega</vt:lpstr>
      <vt:lpstr>Multi-mode Devices DV4mini</vt:lpstr>
      <vt:lpstr>DV4mobile</vt:lpstr>
      <vt:lpstr>D-STAR on HF</vt:lpstr>
      <vt:lpstr>D-STAR Android App</vt:lpstr>
      <vt:lpstr>DV Pro </vt:lpstr>
      <vt:lpstr>D-RATS for Data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Davis</dc:creator>
  <cp:lastModifiedBy>John Davis</cp:lastModifiedBy>
  <cp:revision>53</cp:revision>
  <dcterms:created xsi:type="dcterms:W3CDTF">2014-05-05T13:24:28Z</dcterms:created>
  <dcterms:modified xsi:type="dcterms:W3CDTF">2016-05-17T23:49:32Z</dcterms:modified>
</cp:coreProperties>
</file>